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7BC30115-EB02-40DA-8A5D-F616B15DBBD4}"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8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422048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000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83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82549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5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59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983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548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132627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877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320471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64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79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78609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236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48F6FA4-DDE6-4EAD-B17F-0B35E22B226A}" type="datetimeFigureOut">
              <a:rPr kumimoji="1" lang="ja-JP" altLang="en-US" smtClean="0"/>
              <a:t>2023/4/27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75397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8F6FA4-DDE6-4EAD-B17F-0B35E22B226A}" type="datetimeFigureOut">
              <a:rPr kumimoji="1" lang="ja-JP" altLang="en-US" smtClean="0"/>
              <a:t>2023/4/27</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C30115-EB02-40DA-8A5D-F616B15DBBD4}" type="slidenum">
              <a:rPr kumimoji="1" lang="ja-JP" altLang="en-US" smtClean="0"/>
              <a:t>‹#›</a:t>
            </a:fld>
            <a:endParaRPr kumimoji="1" lang="ja-JP" altLang="en-US"/>
          </a:p>
        </p:txBody>
      </p:sp>
    </p:spTree>
    <p:extLst>
      <p:ext uri="{BB962C8B-B14F-4D97-AF65-F5344CB8AC3E}">
        <p14:creationId xmlns:p14="http://schemas.microsoft.com/office/powerpoint/2010/main" val="39798432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telemedicine.carada.jp/?utm_source=procedure&amp;utm_medium=pamphlet&amp;utm_campaign=kansenboushi&amp;utm_content=iryoukikan_fukuyakushidouar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5B43FA24-CB09-0125-67A3-A5ED422E86D3}"/>
              </a:ext>
            </a:extLst>
          </p:cNvPr>
          <p:cNvSpPr txBox="1"/>
          <p:nvPr/>
        </p:nvSpPr>
        <p:spPr>
          <a:xfrm>
            <a:off x="1581324" y="928662"/>
            <a:ext cx="7562675" cy="261610"/>
          </a:xfrm>
          <a:prstGeom prst="rect">
            <a:avLst/>
          </a:prstGeom>
          <a:noFill/>
        </p:spPr>
        <p:txBody>
          <a:bodyPr wrap="square">
            <a:spAutoFit/>
          </a:bodyPr>
          <a:lstStyle/>
          <a:p>
            <a:pPr algn="just"/>
            <a:r>
              <a:rPr lang="en-US"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9E5D57AA-D249-4610-0B1B-3ECE54CB6067}"/>
              </a:ext>
            </a:extLst>
          </p:cNvPr>
          <p:cNvSpPr txBox="1"/>
          <p:nvPr/>
        </p:nvSpPr>
        <p:spPr>
          <a:xfrm>
            <a:off x="1119230" y="678751"/>
            <a:ext cx="9668313" cy="5239896"/>
          </a:xfrm>
          <a:prstGeom prst="rect">
            <a:avLst/>
          </a:prstGeom>
          <a:noFill/>
        </p:spPr>
        <p:txBody>
          <a:bodyPr wrap="square">
            <a:spAutoFit/>
          </a:bodyPr>
          <a:lstStyle/>
          <a:p>
            <a:pPr algn="just"/>
            <a:endPar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2800" kern="100" dirty="0">
                <a:ln w="9525" cap="flat" cmpd="sng" algn="ctr">
                  <a:solidFill>
                    <a:srgbClr val="002060"/>
                  </a:solidFill>
                  <a:prstDash val="solid"/>
                  <a:round/>
                </a:ln>
                <a:solidFill>
                  <a:srgbClr val="000000"/>
                </a:solidFill>
                <a:effectLst>
                  <a:outerShdw blurRad="12700" dist="38100" dir="2700000" algn="tl">
                    <a:schemeClr val="bg1">
                      <a:lumMod val="50000"/>
                    </a:schemeClr>
                  </a:outerShdw>
                </a:effectLst>
                <a:latin typeface="游明朝" panose="02020400000000000000" pitchFamily="18" charset="-128"/>
                <a:ea typeface="游明朝" panose="02020400000000000000" pitchFamily="18" charset="-128"/>
                <a:cs typeface="Times New Roman" panose="02020603050405020304" pitchFamily="18" charset="0"/>
              </a:rPr>
              <a:t>【オンライン服薬指導ご利用の流れ】</a:t>
            </a:r>
            <a:endParaRPr lang="en-US" altLang="ja-JP" sz="2800" kern="100" dirty="0">
              <a:ln w="9525" cap="flat" cmpd="sng" algn="ctr">
                <a:solidFill>
                  <a:srgbClr val="002060"/>
                </a:solidFill>
                <a:prstDash val="solid"/>
                <a:round/>
              </a:ln>
              <a:solidFill>
                <a:srgbClr val="000000"/>
              </a:solidFill>
              <a:effectLst>
                <a:outerShdw blurRad="12700" dist="38100" dir="2700000" algn="tl">
                  <a:schemeClr val="bg1">
                    <a:lumMod val="50000"/>
                  </a:schemeClr>
                </a:outerShdw>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Step1</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処方せんを薬局へ送付</a:t>
            </a:r>
            <a:r>
              <a:rPr lang="ja-JP" altLang="ja-JP"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医療機関を受診の際に「薬局でオンライン服薬指導を受けたい」と伝えて下さい。</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0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医療機関から薬局</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宛</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に</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「処方せん」を</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FAX</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して</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下さります。</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もしくは</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6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患者様より薬局に電話をかけて「オンライン服薬指導の予約をしたい」と</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1200"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おっしゃってください。その後、薬局宛てに</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処方せん</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を</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FAX</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して下さい。</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「処方せん」が薬局に届きましたら、内容を確認し、薬局内のカルテと照合監査を</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行います。</a:t>
            </a:r>
            <a:endParaRPr lang="ja-JP" alt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矢印: 下 16">
            <a:extLst>
              <a:ext uri="{FF2B5EF4-FFF2-40B4-BE49-F238E27FC236}">
                <a16:creationId xmlns:a16="http://schemas.microsoft.com/office/drawing/2014/main" id="{D8DDBF35-51AF-49BE-ABBA-C0B339B7E32D}"/>
              </a:ext>
            </a:extLst>
          </p:cNvPr>
          <p:cNvSpPr/>
          <p:nvPr/>
        </p:nvSpPr>
        <p:spPr>
          <a:xfrm>
            <a:off x="5718494" y="4664278"/>
            <a:ext cx="469784" cy="48656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65AE6AEE-C4B3-D3F8-88B4-7BDA0B54B5C0}"/>
              </a:ext>
            </a:extLst>
          </p:cNvPr>
          <p:cNvSpPr/>
          <p:nvPr/>
        </p:nvSpPr>
        <p:spPr>
          <a:xfrm>
            <a:off x="2374084" y="1921079"/>
            <a:ext cx="3649211" cy="4110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06224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A0028DF-0708-3984-9279-EB2F8671F502}"/>
              </a:ext>
            </a:extLst>
          </p:cNvPr>
          <p:cNvSpPr txBox="1"/>
          <p:nvPr/>
        </p:nvSpPr>
        <p:spPr>
          <a:xfrm>
            <a:off x="1128318" y="1002172"/>
            <a:ext cx="8368019" cy="1384995"/>
          </a:xfrm>
          <a:prstGeom prst="rect">
            <a:avLst/>
          </a:prstGeom>
          <a:noFill/>
        </p:spPr>
        <p:txBody>
          <a:bodyPr wrap="square">
            <a:spAutoFit/>
          </a:bodyPr>
          <a:lstStyle/>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Step2</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オンライン診療サイトへ登録</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ご利用初めての方は、利用登録を行って下さい。</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000" b="1"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利用登録されている方は、</a:t>
            </a:r>
            <a:r>
              <a:rPr lang="en-US" altLang="ja-JP"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Step3</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へお進みください。</a:t>
            </a:r>
            <a:endParaRPr lang="ja-JP" altLang="ja-JP" sz="11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AE35470E-78DA-088F-494A-C8A215F500A5}"/>
              </a:ext>
            </a:extLst>
          </p:cNvPr>
          <p:cNvSpPr txBox="1"/>
          <p:nvPr/>
        </p:nvSpPr>
        <p:spPr>
          <a:xfrm>
            <a:off x="1837189" y="2805926"/>
            <a:ext cx="8430936" cy="3416320"/>
          </a:xfrm>
          <a:prstGeom prst="rect">
            <a:avLst/>
          </a:prstGeom>
          <a:noFill/>
        </p:spPr>
        <p:txBody>
          <a:bodyPr wrap="square">
            <a:spAutoFit/>
          </a:bodyPr>
          <a:lstStyle/>
          <a:p>
            <a:pPr algn="just"/>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「利用登録方法」</a:t>
            </a: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以下の</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CARADA</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オンライン</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診療サイト「会員登録」</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から登録してください。</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QR</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コードより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b="1" kern="100" dirty="0">
                <a:latin typeface="游明朝" panose="02020400000000000000" pitchFamily="18" charset="-128"/>
                <a:ea typeface="游明朝" panose="02020400000000000000" pitchFamily="18" charset="-128"/>
                <a:cs typeface="Times New Roman" panose="02020603050405020304" pitchFamily="18" charset="0"/>
                <a:hlinkClick r:id="rId2">
                  <a:extLst>
                    <a:ext uri="{A12FA001-AC4F-418D-AE19-62706E023703}">
                      <ahyp:hlinkClr xmlns:ahyp="http://schemas.microsoft.com/office/drawing/2018/hyperlinkcolor" val="tx"/>
                    </a:ext>
                  </a:extLst>
                </a:hlinkClick>
              </a:rPr>
              <a:t>CARADA</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hlinkClick r:id="rId2">
                  <a:extLst>
                    <a:ext uri="{A12FA001-AC4F-418D-AE19-62706E023703}">
                      <ahyp:hlinkClr xmlns:ahyp="http://schemas.microsoft.com/office/drawing/2018/hyperlinkcolor" val="tx"/>
                    </a:ext>
                  </a:extLst>
                </a:hlinkClick>
              </a:rPr>
              <a:t>オンライン診療ログインページ</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または</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903EB2C6-1B2B-82C3-B744-CEE78C4F2229}"/>
              </a:ext>
            </a:extLst>
          </p:cNvPr>
          <p:cNvSpPr/>
          <p:nvPr/>
        </p:nvSpPr>
        <p:spPr>
          <a:xfrm>
            <a:off x="2040622" y="3656704"/>
            <a:ext cx="8024070" cy="2317459"/>
          </a:xfrm>
          <a:prstGeom prst="rect">
            <a:avLst/>
          </a:prstGeom>
          <a:noFill/>
          <a:ln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QR コード&#10;&#10;自動的に生成された説明">
            <a:extLst>
              <a:ext uri="{FF2B5EF4-FFF2-40B4-BE49-F238E27FC236}">
                <a16:creationId xmlns:a16="http://schemas.microsoft.com/office/drawing/2014/main" id="{0F405702-E20A-286C-3ADB-B7FA2C497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329" y="4382019"/>
            <a:ext cx="1200053" cy="1220479"/>
          </a:xfrm>
          <a:prstGeom prst="rect">
            <a:avLst/>
          </a:prstGeom>
        </p:spPr>
      </p:pic>
      <p:sp>
        <p:nvSpPr>
          <p:cNvPr id="10" name="正方形/長方形 9">
            <a:extLst>
              <a:ext uri="{FF2B5EF4-FFF2-40B4-BE49-F238E27FC236}">
                <a16:creationId xmlns:a16="http://schemas.microsoft.com/office/drawing/2014/main" id="{F4ECBB2F-3F51-AD9F-52F1-1F877063A2DE}"/>
              </a:ext>
            </a:extLst>
          </p:cNvPr>
          <p:cNvSpPr/>
          <p:nvPr/>
        </p:nvSpPr>
        <p:spPr>
          <a:xfrm>
            <a:off x="2399251" y="1031846"/>
            <a:ext cx="5125674" cy="436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9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7D0FBDF-2894-810E-E2BF-727DFADDA131}"/>
              </a:ext>
            </a:extLst>
          </p:cNvPr>
          <p:cNvSpPr txBox="1"/>
          <p:nvPr/>
        </p:nvSpPr>
        <p:spPr>
          <a:xfrm>
            <a:off x="1084975" y="1224793"/>
            <a:ext cx="9829102" cy="6524863"/>
          </a:xfrm>
          <a:prstGeom prst="rect">
            <a:avLst/>
          </a:prstGeom>
          <a:noFill/>
        </p:spPr>
        <p:txBody>
          <a:bodyPr wrap="square">
            <a:spAutoFit/>
          </a:bodyPr>
          <a:lstStyle/>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Step3</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薬局からの電話対応（オンライン服薬指導の予約）</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基本的に</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FAX</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を送って下さった当日に、</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薬局</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からオンライン服薬指導</a:t>
            </a: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の実施日</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について</a:t>
            </a:r>
            <a:r>
              <a:rPr lang="ja-JP" altLang="ja-JP" sz="1800" b="1" dirty="0">
                <a:effectLst/>
                <a:ea typeface="游明朝" panose="02020400000000000000" pitchFamily="18" charset="-128"/>
                <a:cs typeface="Times New Roman" panose="02020603050405020304" pitchFamily="18" charset="0"/>
              </a:rPr>
              <a:t>相談の</a:t>
            </a:r>
            <a:r>
              <a:rPr lang="ja-JP" altLang="en-US" sz="1800" b="1" dirty="0">
                <a:effectLst/>
                <a:ea typeface="游明朝" panose="02020400000000000000" pitchFamily="18" charset="-128"/>
                <a:cs typeface="Times New Roman" panose="02020603050405020304" pitchFamily="18" charset="0"/>
              </a:rPr>
              <a:t>お</a:t>
            </a:r>
            <a:r>
              <a:rPr lang="ja-JP" altLang="ja-JP" sz="1800" b="1" dirty="0">
                <a:effectLst/>
                <a:ea typeface="游明朝" panose="02020400000000000000" pitchFamily="18" charset="-128"/>
                <a:cs typeface="Times New Roman" panose="02020603050405020304" pitchFamily="18" charset="0"/>
              </a:rPr>
              <a:t>電話をさせていただきます。</a:t>
            </a:r>
            <a:endParaRPr lang="en-US" altLang="ja-JP" sz="1800" b="1" dirty="0">
              <a:effectLst/>
              <a:ea typeface="游明朝" panose="02020400000000000000" pitchFamily="18" charset="-128"/>
              <a:cs typeface="Times New Roman" panose="02020603050405020304" pitchFamily="18" charset="0"/>
            </a:endParaRPr>
          </a:p>
          <a:p>
            <a:pPr algn="just"/>
            <a:endParaRPr lang="en-US" altLang="ja-JP" sz="1800" b="1" dirty="0">
              <a:effectLst/>
              <a:ea typeface="游明朝" panose="02020400000000000000" pitchFamily="18" charset="-128"/>
              <a:cs typeface="Times New Roman" panose="02020603050405020304" pitchFamily="18" charset="0"/>
            </a:endParaRPr>
          </a:p>
          <a:p>
            <a:pPr algn="just"/>
            <a:r>
              <a:rPr lang="ja-JP" altLang="en-US" b="1" dirty="0">
                <a:ea typeface="游明朝" panose="02020400000000000000" pitchFamily="18" charset="-128"/>
                <a:cs typeface="Times New Roman" panose="02020603050405020304" pitchFamily="18" charset="0"/>
              </a:rPr>
              <a:t>　　　　　</a:t>
            </a:r>
            <a:r>
              <a:rPr lang="en-US" altLang="ja-JP" b="1" dirty="0">
                <a:ea typeface="游明朝" panose="02020400000000000000" pitchFamily="18" charset="-128"/>
                <a:cs typeface="Times New Roman" panose="02020603050405020304" pitchFamily="18" charset="0"/>
              </a:rPr>
              <a:t>※</a:t>
            </a:r>
            <a:r>
              <a:rPr lang="ja-JP" altLang="en-US" b="1" dirty="0">
                <a:ea typeface="游明朝" panose="02020400000000000000" pitchFamily="18" charset="-128"/>
                <a:cs typeface="Times New Roman" panose="02020603050405020304" pitchFamily="18" charset="0"/>
              </a:rPr>
              <a:t>その際、オンライン診療システムに登録されている電話番号をお伝えください</a:t>
            </a:r>
            <a:endParaRPr lang="en-US" altLang="ja-JP" b="1" dirty="0">
              <a:ea typeface="游明朝" panose="02020400000000000000" pitchFamily="18" charset="-128"/>
              <a:cs typeface="Times New Roman" panose="02020603050405020304" pitchFamily="18" charset="0"/>
            </a:endParaRPr>
          </a:p>
          <a:p>
            <a:pPr algn="just"/>
            <a:r>
              <a:rPr lang="ja-JP" altLang="en-US" sz="1800" b="1" dirty="0">
                <a:effectLst/>
                <a:ea typeface="游明朝" panose="02020400000000000000" pitchFamily="18" charset="-128"/>
                <a:cs typeface="Times New Roman" panose="02020603050405020304" pitchFamily="18" charset="0"/>
              </a:rPr>
              <a:t>　　　　　</a:t>
            </a:r>
            <a:r>
              <a:rPr lang="en-US" altLang="ja-JP" sz="1800" b="1" dirty="0">
                <a:effectLst/>
                <a:ea typeface="游明朝" panose="02020400000000000000" pitchFamily="18" charset="-128"/>
                <a:cs typeface="Times New Roman" panose="02020603050405020304" pitchFamily="18" charset="0"/>
              </a:rPr>
              <a:t>※</a:t>
            </a:r>
            <a:r>
              <a:rPr lang="ja-JP" altLang="en-US" sz="1800" b="1" dirty="0">
                <a:effectLst/>
                <a:ea typeface="游明朝" panose="02020400000000000000" pitchFamily="18" charset="-128"/>
                <a:cs typeface="Times New Roman" panose="02020603050405020304" pitchFamily="18" charset="0"/>
              </a:rPr>
              <a:t>予約日が決まりましたら後ほど、</a:t>
            </a:r>
            <a:r>
              <a:rPr lang="ja-JP" altLang="en-US" b="1" dirty="0">
                <a:ea typeface="游明朝" panose="02020400000000000000" pitchFamily="18" charset="-128"/>
                <a:cs typeface="Times New Roman" panose="02020603050405020304" pitchFamily="18" charset="0"/>
              </a:rPr>
              <a:t>薬局から予約完了のメールが届きます。</a:t>
            </a:r>
            <a:endParaRPr lang="en-US" altLang="ja-JP" b="1" dirty="0">
              <a:ea typeface="游明朝" panose="02020400000000000000" pitchFamily="18" charset="-128"/>
              <a:cs typeface="Times New Roman" panose="02020603050405020304" pitchFamily="18" charset="0"/>
            </a:endParaRPr>
          </a:p>
          <a:p>
            <a:pPr algn="just"/>
            <a:r>
              <a:rPr lang="ja-JP" altLang="en-US" b="1" dirty="0">
                <a:ea typeface="游明朝" panose="02020400000000000000" pitchFamily="18" charset="-128"/>
                <a:cs typeface="Times New Roman" panose="02020603050405020304" pitchFamily="18" charset="0"/>
              </a:rPr>
              <a:t>　　</a:t>
            </a:r>
            <a:endParaRPr lang="en-US" altLang="ja-JP" b="1" dirty="0">
              <a:ea typeface="游明朝" panose="02020400000000000000" pitchFamily="18" charset="-128"/>
              <a:cs typeface="Times New Roman" panose="02020603050405020304" pitchFamily="18" charset="0"/>
            </a:endParaRPr>
          </a:p>
          <a:p>
            <a:pPr algn="just"/>
            <a:r>
              <a:rPr lang="ja-JP" altLang="en-US" b="1" dirty="0">
                <a:ea typeface="游明朝" panose="02020400000000000000" pitchFamily="18" charset="-128"/>
                <a:cs typeface="Times New Roman" panose="02020603050405020304" pitchFamily="18" charset="0"/>
              </a:rPr>
              <a:t>　　　　　　　　　　　　　　　　　　　　　　　</a:t>
            </a:r>
            <a:endParaRPr lang="en-US" altLang="ja-JP" b="1" dirty="0">
              <a:ea typeface="游明朝" panose="02020400000000000000" pitchFamily="18" charset="-128"/>
              <a:cs typeface="Times New Roman" panose="02020603050405020304" pitchFamily="18" charset="0"/>
            </a:endParaRPr>
          </a:p>
          <a:p>
            <a:pPr algn="just"/>
            <a:endParaRPr lang="en-US" altLang="ja-JP" b="1" dirty="0">
              <a:ea typeface="游明朝" panose="02020400000000000000" pitchFamily="18" charset="-128"/>
              <a:cs typeface="Times New Roman" panose="02020603050405020304" pitchFamily="18" charset="0"/>
            </a:endParaRPr>
          </a:p>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Step4</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b="1" dirty="0">
                <a:solidFill>
                  <a:srgbClr val="FF0000"/>
                </a:solidFill>
                <a:ea typeface="游明朝" panose="02020400000000000000" pitchFamily="18" charset="-128"/>
                <a:cs typeface="Times New Roman" panose="02020603050405020304" pitchFamily="18" charset="0"/>
              </a:rPr>
              <a:t>オンライン服薬指導の実施日時になりましたら</a:t>
            </a:r>
            <a:endParaRPr lang="en-US" altLang="ja-JP" sz="2800" b="1" dirty="0">
              <a:solidFill>
                <a:srgbClr val="FF0000"/>
              </a:solidFill>
              <a:ea typeface="游明朝" panose="02020400000000000000" pitchFamily="18" charset="-128"/>
              <a:cs typeface="Times New Roman" panose="02020603050405020304" pitchFamily="18" charset="0"/>
            </a:endParaRPr>
          </a:p>
          <a:p>
            <a:pPr algn="just"/>
            <a:r>
              <a:rPr lang="ja-JP" altLang="en-US" sz="2800" b="1" dirty="0">
                <a:solidFill>
                  <a:srgbClr val="FF0000"/>
                </a:solidFill>
                <a:ea typeface="游明朝" panose="02020400000000000000" pitchFamily="18" charset="-128"/>
                <a:cs typeface="Times New Roman" panose="02020603050405020304" pitchFamily="18" charset="0"/>
              </a:rPr>
              <a:t>　　　</a:t>
            </a:r>
            <a:r>
              <a:rPr lang="ja-JP" altLang="en-US" sz="1000" b="1" dirty="0">
                <a:solidFill>
                  <a:srgbClr val="FF0000"/>
                </a:solidFill>
                <a:ea typeface="游明朝" panose="02020400000000000000" pitchFamily="18" charset="-128"/>
                <a:cs typeface="Times New Roman" panose="02020603050405020304" pitchFamily="18" charset="0"/>
              </a:rPr>
              <a:t>　　</a:t>
            </a:r>
            <a:r>
              <a:rPr lang="en-US" altLang="ja-JP" sz="2800" b="1" dirty="0">
                <a:solidFill>
                  <a:srgbClr val="FF0000"/>
                </a:solidFill>
                <a:ea typeface="游明朝" panose="02020400000000000000" pitchFamily="18" charset="-128"/>
                <a:cs typeface="Times New Roman" panose="02020603050405020304" pitchFamily="18" charset="0"/>
              </a:rPr>
              <a:t>CARADA</a:t>
            </a:r>
            <a:r>
              <a:rPr lang="ja-JP" altLang="en-US" sz="2800" b="1" dirty="0">
                <a:solidFill>
                  <a:srgbClr val="FF0000"/>
                </a:solidFill>
                <a:ea typeface="游明朝" panose="02020400000000000000" pitchFamily="18" charset="-128"/>
                <a:cs typeface="Times New Roman" panose="02020603050405020304" pitchFamily="18" charset="0"/>
              </a:rPr>
              <a:t>オンライン診療のページを開き、ログイン</a:t>
            </a:r>
            <a:endParaRPr lang="en-US" altLang="ja-JP" sz="2800" b="1" dirty="0">
              <a:solidFill>
                <a:srgbClr val="FF0000"/>
              </a:solidFill>
              <a:ea typeface="游明朝" panose="02020400000000000000" pitchFamily="18" charset="-128"/>
              <a:cs typeface="Times New Roman" panose="02020603050405020304" pitchFamily="18" charset="0"/>
            </a:endParaRPr>
          </a:p>
          <a:p>
            <a:pPr algn="just"/>
            <a:r>
              <a:rPr lang="ja-JP" altLang="en-US" sz="2800" b="1" dirty="0">
                <a:solidFill>
                  <a:srgbClr val="FF0000"/>
                </a:solidFill>
                <a:ea typeface="游明朝" panose="02020400000000000000" pitchFamily="18" charset="-128"/>
                <a:cs typeface="Times New Roman" panose="02020603050405020304" pitchFamily="18" charset="0"/>
              </a:rPr>
              <a:t>　　</a:t>
            </a:r>
            <a:r>
              <a:rPr lang="ja-JP" altLang="en-US" sz="2000" b="1" dirty="0">
                <a:solidFill>
                  <a:srgbClr val="FF0000"/>
                </a:solidFill>
                <a:ea typeface="游明朝" panose="02020400000000000000" pitchFamily="18" charset="-128"/>
                <a:cs typeface="Times New Roman" panose="02020603050405020304" pitchFamily="18" charset="0"/>
              </a:rPr>
              <a:t>　　</a:t>
            </a:r>
            <a:r>
              <a:rPr lang="ja-JP" altLang="en-US" sz="2800" b="1" dirty="0">
                <a:solidFill>
                  <a:srgbClr val="FF0000"/>
                </a:solidFill>
                <a:ea typeface="游明朝" panose="02020400000000000000" pitchFamily="18" charset="-128"/>
                <a:cs typeface="Times New Roman" panose="02020603050405020304" pitchFamily="18" charset="0"/>
              </a:rPr>
              <a:t>して下さい。</a:t>
            </a:r>
            <a:endParaRPr lang="en-US" altLang="ja-JP" sz="2800" b="1" dirty="0">
              <a:solidFill>
                <a:srgbClr val="FF0000"/>
              </a:solidFill>
              <a:ea typeface="游明朝" panose="02020400000000000000" pitchFamily="18" charset="-128"/>
              <a:cs typeface="Times New Roman" panose="02020603050405020304" pitchFamily="18" charset="0"/>
            </a:endParaRPr>
          </a:p>
          <a:p>
            <a:pPr algn="just"/>
            <a:r>
              <a:rPr lang="ja-JP" altLang="en-US" b="1" dirty="0">
                <a:ea typeface="游明朝" panose="02020400000000000000" pitchFamily="18" charset="-128"/>
                <a:cs typeface="Times New Roman" panose="02020603050405020304" pitchFamily="18" charset="0"/>
              </a:rPr>
              <a:t>　　　　　</a:t>
            </a:r>
            <a:endParaRPr lang="en-US" altLang="ja-JP" b="1" dirty="0">
              <a:ea typeface="游明朝" panose="02020400000000000000" pitchFamily="18" charset="-128"/>
              <a:cs typeface="Times New Roman" panose="02020603050405020304" pitchFamily="18" charset="0"/>
            </a:endParaRPr>
          </a:p>
          <a:p>
            <a:pPr algn="just"/>
            <a:r>
              <a:rPr lang="ja-JP" altLang="en-US" b="1" dirty="0">
                <a:ea typeface="游明朝" panose="02020400000000000000" pitchFamily="18" charset="-128"/>
                <a:cs typeface="Times New Roman" panose="02020603050405020304" pitchFamily="18" charset="0"/>
              </a:rPr>
              <a:t>　　　　　ログイン後、みのり薬局の予約した</a:t>
            </a:r>
            <a:r>
              <a:rPr lang="ja-JP" altLang="en-US" b="1" kern="100" dirty="0">
                <a:effectLst/>
                <a:latin typeface="游明朝" panose="02020400000000000000" pitchFamily="18" charset="-128"/>
                <a:ea typeface="游明朝" panose="02020400000000000000" pitchFamily="18" charset="-128"/>
                <a:cs typeface="Times New Roman" panose="02020603050405020304" pitchFamily="18" charset="0"/>
              </a:rPr>
              <a:t>店舗の</a:t>
            </a:r>
            <a:r>
              <a:rPr lang="ja-JP" altLang="en-US" b="1" dirty="0">
                <a:ea typeface="游明朝" panose="02020400000000000000" pitchFamily="18" charset="-128"/>
                <a:cs typeface="Times New Roman" panose="02020603050405020304" pitchFamily="18" charset="0"/>
              </a:rPr>
              <a:t>ページを開いて</a:t>
            </a:r>
            <a:r>
              <a:rPr lang="ja-JP" altLang="en-US" b="1" kern="100" dirty="0">
                <a:effectLst/>
                <a:latin typeface="游明朝" panose="02020400000000000000" pitchFamily="18" charset="-128"/>
                <a:ea typeface="游明朝" panose="02020400000000000000" pitchFamily="18" charset="-128"/>
                <a:cs typeface="Times New Roman" panose="02020603050405020304" pitchFamily="18" charset="0"/>
              </a:rPr>
              <a:t>下さい。　　　　</a:t>
            </a:r>
            <a:endParaRPr lang="en-US" altLang="ja-JP" b="1" dirty="0">
              <a:effectLst/>
              <a:ea typeface="游明朝" panose="02020400000000000000" pitchFamily="18" charset="-128"/>
              <a:cs typeface="Times New Roman" panose="02020603050405020304" pitchFamily="18" charset="0"/>
            </a:endParaRPr>
          </a:p>
          <a:p>
            <a:pPr algn="just"/>
            <a:endParaRPr lang="en-US" altLang="ja-JP" b="1" dirty="0">
              <a:ea typeface="游明朝" panose="02020400000000000000" pitchFamily="18" charset="-128"/>
              <a:cs typeface="Times New Roman" panose="02020603050405020304" pitchFamily="18" charset="0"/>
            </a:endParaRPr>
          </a:p>
          <a:p>
            <a:pPr algn="just"/>
            <a:endParaRPr lang="en-US" altLang="ja-JP" sz="1800" b="1" dirty="0">
              <a:effectLst/>
              <a:ea typeface="游明朝" panose="02020400000000000000" pitchFamily="18" charset="-128"/>
              <a:cs typeface="Times New Roman" panose="02020603050405020304" pitchFamily="18" charset="0"/>
            </a:endParaRPr>
          </a:p>
          <a:p>
            <a:pPr algn="just"/>
            <a:endParaRPr lang="en-US" altLang="ja-JP" b="1" dirty="0">
              <a:ea typeface="游明朝" panose="02020400000000000000" pitchFamily="18" charset="-128"/>
              <a:cs typeface="Times New Roman" panose="02020603050405020304" pitchFamily="18" charset="0"/>
            </a:endParaRPr>
          </a:p>
          <a:p>
            <a:pPr algn="just"/>
            <a:endParaRPr lang="en-US" altLang="ja-JP" sz="1800" b="1" dirty="0">
              <a:effectLst/>
              <a:ea typeface="游明朝" panose="02020400000000000000" pitchFamily="18" charset="-128"/>
              <a:cs typeface="Times New Roman" panose="02020603050405020304" pitchFamily="18" charset="0"/>
            </a:endParaRPr>
          </a:p>
          <a:p>
            <a:pPr algn="just"/>
            <a:endParaRPr lang="en-US" altLang="ja-JP" sz="1800" b="1" dirty="0">
              <a:effectLst/>
              <a:ea typeface="游明朝" panose="02020400000000000000" pitchFamily="18" charset="-128"/>
              <a:cs typeface="Times New Roman" panose="02020603050405020304" pitchFamily="18" charset="0"/>
            </a:endParaRPr>
          </a:p>
          <a:p>
            <a:pPr algn="just"/>
            <a:endParaRPr lang="en-US" altLang="ja-JP" sz="1800" b="1" dirty="0">
              <a:effectLst/>
              <a:ea typeface="游明朝" panose="02020400000000000000" pitchFamily="18" charset="-128"/>
              <a:cs typeface="Times New Roman" panose="02020603050405020304" pitchFamily="18" charset="0"/>
            </a:endParaRPr>
          </a:p>
        </p:txBody>
      </p:sp>
      <p:sp>
        <p:nvSpPr>
          <p:cNvPr id="4" name="矢印: 下 3">
            <a:extLst>
              <a:ext uri="{FF2B5EF4-FFF2-40B4-BE49-F238E27FC236}">
                <a16:creationId xmlns:a16="http://schemas.microsoft.com/office/drawing/2014/main" id="{49D63B6A-F6D3-E9EF-DBD1-A985957C4A8F}"/>
              </a:ext>
            </a:extLst>
          </p:cNvPr>
          <p:cNvSpPr/>
          <p:nvPr/>
        </p:nvSpPr>
        <p:spPr>
          <a:xfrm>
            <a:off x="5626216" y="3496112"/>
            <a:ext cx="469784" cy="48656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72A8958-A1B5-ADEC-425B-52C2C33E5A64}"/>
              </a:ext>
            </a:extLst>
          </p:cNvPr>
          <p:cNvSpPr/>
          <p:nvPr/>
        </p:nvSpPr>
        <p:spPr>
          <a:xfrm>
            <a:off x="2290194" y="1224793"/>
            <a:ext cx="8303704" cy="4362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CB547DE-E5A9-EF0B-E5EF-727FB2F9487F}"/>
              </a:ext>
            </a:extLst>
          </p:cNvPr>
          <p:cNvSpPr/>
          <p:nvPr/>
        </p:nvSpPr>
        <p:spPr>
          <a:xfrm>
            <a:off x="2350314" y="4151882"/>
            <a:ext cx="8303704" cy="1284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240BA10-29CB-F17F-E4BF-8502437E64D1}"/>
              </a:ext>
            </a:extLst>
          </p:cNvPr>
          <p:cNvPicPr>
            <a:picLocks noChangeAspect="1"/>
          </p:cNvPicPr>
          <p:nvPr/>
        </p:nvPicPr>
        <p:blipFill>
          <a:blip r:embed="rId2"/>
          <a:stretch>
            <a:fillRect/>
          </a:stretch>
        </p:blipFill>
        <p:spPr>
          <a:xfrm>
            <a:off x="8714544" y="3317671"/>
            <a:ext cx="2392481" cy="723726"/>
          </a:xfrm>
          <a:prstGeom prst="rect">
            <a:avLst/>
          </a:prstGeom>
        </p:spPr>
      </p:pic>
    </p:spTree>
    <p:extLst>
      <p:ext uri="{BB962C8B-B14F-4D97-AF65-F5344CB8AC3E}">
        <p14:creationId xmlns:p14="http://schemas.microsoft.com/office/powerpoint/2010/main" val="162115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31CBDF2-802B-E477-9187-B4CB81FE6DBD}"/>
              </a:ext>
            </a:extLst>
          </p:cNvPr>
          <p:cNvPicPr>
            <a:picLocks noChangeAspect="1"/>
          </p:cNvPicPr>
          <p:nvPr/>
        </p:nvPicPr>
        <p:blipFill>
          <a:blip r:embed="rId2"/>
          <a:stretch>
            <a:fillRect/>
          </a:stretch>
        </p:blipFill>
        <p:spPr>
          <a:xfrm>
            <a:off x="7436839" y="1108303"/>
            <a:ext cx="3396991" cy="4284084"/>
          </a:xfrm>
          <a:prstGeom prst="rect">
            <a:avLst/>
          </a:prstGeom>
        </p:spPr>
      </p:pic>
      <p:sp>
        <p:nvSpPr>
          <p:cNvPr id="3" name="テキスト ボックス 2">
            <a:extLst>
              <a:ext uri="{FF2B5EF4-FFF2-40B4-BE49-F238E27FC236}">
                <a16:creationId xmlns:a16="http://schemas.microsoft.com/office/drawing/2014/main" id="{D9D1C0C1-A4A9-A907-7FAE-51A9D1E88C95}"/>
              </a:ext>
            </a:extLst>
          </p:cNvPr>
          <p:cNvSpPr txBox="1"/>
          <p:nvPr/>
        </p:nvSpPr>
        <p:spPr>
          <a:xfrm>
            <a:off x="1270932" y="1108303"/>
            <a:ext cx="5641597" cy="954107"/>
          </a:xfrm>
          <a:prstGeom prst="rect">
            <a:avLst/>
          </a:prstGeom>
          <a:noFill/>
        </p:spPr>
        <p:txBody>
          <a:bodyPr wrap="square">
            <a:spAutoFit/>
          </a:bodyPr>
          <a:lstStyle/>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a:t>
            </a:r>
            <a:r>
              <a:rPr lang="ja-JP"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５</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ビデオ通話画面へ進むを</a:t>
            </a:r>
            <a:endPar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800"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sz="2000"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クリックして下さい</a:t>
            </a:r>
            <a:endParaRPr lang="ja-JP" altLang="ja-JP" sz="1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1098CEDB-8460-2BF3-8BD8-4D30A0468365}"/>
              </a:ext>
            </a:extLst>
          </p:cNvPr>
          <p:cNvSpPr/>
          <p:nvPr/>
        </p:nvSpPr>
        <p:spPr>
          <a:xfrm>
            <a:off x="7684316" y="2550253"/>
            <a:ext cx="2869034" cy="503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2108FA2-B4E9-C31C-6FFF-C0F21EE98641}"/>
              </a:ext>
            </a:extLst>
          </p:cNvPr>
          <p:cNvSpPr/>
          <p:nvPr/>
        </p:nvSpPr>
        <p:spPr>
          <a:xfrm>
            <a:off x="2583809" y="1108303"/>
            <a:ext cx="4194496" cy="9541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9FAC33EF-D410-D407-6E6A-1811F3AA19F6}"/>
              </a:ext>
            </a:extLst>
          </p:cNvPr>
          <p:cNvSpPr txBox="1"/>
          <p:nvPr/>
        </p:nvSpPr>
        <p:spPr>
          <a:xfrm>
            <a:off x="2583809" y="2197700"/>
            <a:ext cx="4328720" cy="3970318"/>
          </a:xfrm>
          <a:prstGeom prst="rect">
            <a:avLst/>
          </a:prstGeom>
          <a:noFill/>
        </p:spPr>
        <p:txBody>
          <a:bodyPr wrap="square">
            <a:spAutoFit/>
          </a:bodyPr>
          <a:lstStyle/>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「ビデオ通話画面</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へ進む」をクリック</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すると、薬局とのビデオ通話が始まり</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ます。</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ご本人様の通話が難しいようであれば</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ご家族様等、ご本人様の病状等がおわ</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かりになる方であれば代理通話は問題</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ありません。</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通話前に</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・現在服用中のお薬</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・お薬手帳、保険証など</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などご準備いただければ、スムーズ</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に進行できます。　</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28AC44FB-6BCE-5656-DD8A-D0DD7E6841EA}"/>
              </a:ext>
            </a:extLst>
          </p:cNvPr>
          <p:cNvSpPr/>
          <p:nvPr/>
        </p:nvSpPr>
        <p:spPr>
          <a:xfrm>
            <a:off x="7357145" y="1108303"/>
            <a:ext cx="3563923" cy="44116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6915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181EB4A-6D51-6DA1-EF56-0DDCB3D20DD7}"/>
              </a:ext>
            </a:extLst>
          </p:cNvPr>
          <p:cNvSpPr txBox="1"/>
          <p:nvPr/>
        </p:nvSpPr>
        <p:spPr>
          <a:xfrm>
            <a:off x="1287710" y="1065294"/>
            <a:ext cx="6128158" cy="523220"/>
          </a:xfrm>
          <a:prstGeom prst="rect">
            <a:avLst/>
          </a:prstGeom>
          <a:noFill/>
        </p:spPr>
        <p:txBody>
          <a:bodyPr wrap="square">
            <a:spAutoFit/>
          </a:bodyPr>
          <a:lstStyle/>
          <a:p>
            <a:pPr algn="just"/>
            <a:r>
              <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Step6</a:t>
            </a:r>
            <a:r>
              <a:rPr lang="ja-JP" altLang="ja-JP" sz="2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通話終了</a:t>
            </a:r>
          </a:p>
        </p:txBody>
      </p:sp>
      <p:sp>
        <p:nvSpPr>
          <p:cNvPr id="4" name="正方形/長方形 3">
            <a:extLst>
              <a:ext uri="{FF2B5EF4-FFF2-40B4-BE49-F238E27FC236}">
                <a16:creationId xmlns:a16="http://schemas.microsoft.com/office/drawing/2014/main" id="{339B257F-5175-CF9A-C27C-E825693B02E0}"/>
              </a:ext>
            </a:extLst>
          </p:cNvPr>
          <p:cNvSpPr/>
          <p:nvPr/>
        </p:nvSpPr>
        <p:spPr>
          <a:xfrm>
            <a:off x="2525086" y="1065294"/>
            <a:ext cx="1652631"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3CF84D7-0E5F-5DEF-A9B7-865DF5AB8EF0}"/>
              </a:ext>
            </a:extLst>
          </p:cNvPr>
          <p:cNvSpPr txBox="1"/>
          <p:nvPr/>
        </p:nvSpPr>
        <p:spPr>
          <a:xfrm>
            <a:off x="2525086" y="3569216"/>
            <a:ext cx="8477076" cy="1477328"/>
          </a:xfrm>
          <a:prstGeom prst="rect">
            <a:avLst/>
          </a:prstGeom>
          <a:noFill/>
        </p:spPr>
        <p:txBody>
          <a:bodyPr wrap="square">
            <a:spAutoFit/>
          </a:bodyPr>
          <a:lstStyle/>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お薬の説明完了後、ご登録いただいておりますご住所にお薬を配送いたします。</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・「お薬代金」、「配送料」のお支払方法は、ご登録済のクレジットカードで</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　決済させていただきます。</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0095A9BD-6B99-F0E0-0016-6BCCF7727126}"/>
              </a:ext>
            </a:extLst>
          </p:cNvPr>
          <p:cNvSpPr txBox="1"/>
          <p:nvPr/>
        </p:nvSpPr>
        <p:spPr>
          <a:xfrm>
            <a:off x="2597790" y="5269486"/>
            <a:ext cx="8477076" cy="523220"/>
          </a:xfrm>
          <a:prstGeom prst="rect">
            <a:avLst/>
          </a:prstGeom>
          <a:noFill/>
        </p:spPr>
        <p:txBody>
          <a:bodyPr wrap="square">
            <a:spAutoFit/>
          </a:bodyPr>
          <a:lstStyle/>
          <a:p>
            <a:pPr algn="just"/>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以上で、終了となります。お疲れ様でした。</a:t>
            </a:r>
            <a:endParaRPr lang="en-US"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9" name="図 8">
            <a:extLst>
              <a:ext uri="{FF2B5EF4-FFF2-40B4-BE49-F238E27FC236}">
                <a16:creationId xmlns:a16="http://schemas.microsoft.com/office/drawing/2014/main" id="{13535859-685F-6B82-65BF-E25A03782550}"/>
              </a:ext>
            </a:extLst>
          </p:cNvPr>
          <p:cNvPicPr>
            <a:picLocks noChangeAspect="1"/>
          </p:cNvPicPr>
          <p:nvPr/>
        </p:nvPicPr>
        <p:blipFill>
          <a:blip r:embed="rId2"/>
          <a:stretch>
            <a:fillRect/>
          </a:stretch>
        </p:blipFill>
        <p:spPr>
          <a:xfrm>
            <a:off x="8390389" y="1616295"/>
            <a:ext cx="2684477" cy="814485"/>
          </a:xfrm>
          <a:prstGeom prst="rect">
            <a:avLst/>
          </a:prstGeom>
        </p:spPr>
      </p:pic>
      <p:sp>
        <p:nvSpPr>
          <p:cNvPr id="11" name="テキスト ボックス 10">
            <a:extLst>
              <a:ext uri="{FF2B5EF4-FFF2-40B4-BE49-F238E27FC236}">
                <a16:creationId xmlns:a16="http://schemas.microsoft.com/office/drawing/2014/main" id="{579D025F-B116-2564-BA0B-3665CA9FC833}"/>
              </a:ext>
            </a:extLst>
          </p:cNvPr>
          <p:cNvSpPr txBox="1"/>
          <p:nvPr/>
        </p:nvSpPr>
        <p:spPr>
          <a:xfrm>
            <a:off x="2341926" y="2642454"/>
            <a:ext cx="8660236" cy="646331"/>
          </a:xfrm>
          <a:prstGeom prst="rect">
            <a:avLst/>
          </a:prstGeom>
          <a:noFill/>
        </p:spPr>
        <p:txBody>
          <a:bodyPr wrap="square">
            <a:spAutoFit/>
          </a:bodyPr>
          <a:lstStyle/>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（ブラウザを閉じるなど他の方法で終了した場合、患者様側画面が通話状態の</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kern="100" dirty="0">
                <a:effectLst/>
                <a:latin typeface="游明朝" panose="02020400000000000000" pitchFamily="18" charset="-128"/>
                <a:ea typeface="游明朝" panose="02020400000000000000" pitchFamily="18" charset="-128"/>
                <a:cs typeface="Times New Roman" panose="02020603050405020304" pitchFamily="18" charset="0"/>
              </a:rPr>
              <a:t>ままになる等の 問題が起きます）</a:t>
            </a:r>
          </a:p>
        </p:txBody>
      </p:sp>
      <p:sp>
        <p:nvSpPr>
          <p:cNvPr id="12" name="テキスト ボックス 11">
            <a:extLst>
              <a:ext uri="{FF2B5EF4-FFF2-40B4-BE49-F238E27FC236}">
                <a16:creationId xmlns:a16="http://schemas.microsoft.com/office/drawing/2014/main" id="{3D5ABCAC-D17F-0FA0-1B68-DE418F7722F4}"/>
              </a:ext>
            </a:extLst>
          </p:cNvPr>
          <p:cNvSpPr txBox="1"/>
          <p:nvPr/>
        </p:nvSpPr>
        <p:spPr>
          <a:xfrm>
            <a:off x="2459372" y="1759940"/>
            <a:ext cx="6128158" cy="646331"/>
          </a:xfrm>
          <a:prstGeom prst="rect">
            <a:avLst/>
          </a:prstGeom>
          <a:noFill/>
        </p:spPr>
        <p:txBody>
          <a:bodyPr wrap="square">
            <a:spAutoFit/>
          </a:bodyPr>
          <a:lstStyle/>
          <a:p>
            <a:pPr algn="just"/>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くすりの説明が終わりましたら「ビデオ通話を終了する」</a:t>
            </a:r>
            <a:endParaRPr lang="en-US" altLang="ja-JP"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を必ずクリックして下さい。</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2545682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10189</TotalTime>
  <Words>497</Words>
  <Application>Microsoft Office PowerPoint</Application>
  <PresentationFormat>ワイド画面</PresentationFormat>
  <Paragraphs>76</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游明朝</vt:lpstr>
      <vt:lpstr>Arial</vt:lpstr>
      <vt:lpstr>Garamond</vt:lpstr>
      <vt:lpstr>オーガニック</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協和 みのり本店</dc:creator>
  <cp:lastModifiedBy>協和 みのり本店</cp:lastModifiedBy>
  <cp:revision>2</cp:revision>
  <dcterms:created xsi:type="dcterms:W3CDTF">2023-04-27T00:56:34Z</dcterms:created>
  <dcterms:modified xsi:type="dcterms:W3CDTF">2023-05-04T02:45:42Z</dcterms:modified>
</cp:coreProperties>
</file>