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97" r:id="rId2"/>
    <p:sldId id="257" r:id="rId3"/>
    <p:sldId id="258" r:id="rId4"/>
    <p:sldId id="292" r:id="rId5"/>
    <p:sldId id="293" r:id="rId6"/>
    <p:sldId id="288" r:id="rId7"/>
    <p:sldId id="295" r:id="rId8"/>
    <p:sldId id="296" r:id="rId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CBB46"/>
    <a:srgbClr val="FFFF99"/>
    <a:srgbClr val="FFFFCC"/>
    <a:srgbClr val="FCA6F2"/>
    <a:srgbClr val="FFCCFF"/>
    <a:srgbClr val="F7F711"/>
    <a:srgbClr val="FF99CC"/>
    <a:srgbClr val="FDD31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82" autoAdjust="0"/>
  </p:normalViewPr>
  <p:slideViewPr>
    <p:cSldViewPr>
      <p:cViewPr varScale="1">
        <p:scale>
          <a:sx n="70" d="100"/>
          <a:sy n="70" d="100"/>
        </p:scale>
        <p:origin x="1344" y="66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viewProps" Target="viewProps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presProps" Target="pres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handoutMaster" Target="handoutMasters/handoutMaster1.xml" />
  <Relationship Id="rId5" Type="http://schemas.openxmlformats.org/officeDocument/2006/relationships/slide" Target="slides/slide4.xml" />
  <Relationship Id="rId15" Type="http://schemas.openxmlformats.org/officeDocument/2006/relationships/tableStyles" Target="tableStyles.xml" />
  <Relationship Id="rId10" Type="http://schemas.openxmlformats.org/officeDocument/2006/relationships/notesMaster" Target="notesMasters/notesMaster1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theme" Target="theme/theme1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10844-9606-49CE-887D-0173ABDFEBCF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0237-E218-4ADF-90ED-89660643213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53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67D98-7128-42B1-B35D-2D7BEC60C641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0171-CE0D-4990-99E9-0C25C5B398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4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548F-28CD-4842-9A63-0CBE411BE0BA}" type="datetimeFigureOut">
              <a:rPr kumimoji="1" lang="ja-JP" altLang="en-US" smtClean="0"/>
              <a:pPr/>
              <a:t>2022/2/22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8708-50E9-4315-97E4-66DF2D48F86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5.png" />
  <Relationship Id="rId3" Type="http://schemas.openxmlformats.org/officeDocument/2006/relationships/slideLayout" Target="../slideLayouts/slideLayout6.xml" />
  <Relationship Id="rId7" Type="http://schemas.openxmlformats.org/officeDocument/2006/relationships/image" Target="../media/image4.gif" />
  <Relationship Id="rId12" Type="http://schemas.openxmlformats.org/officeDocument/2006/relationships/image" Target="../media/image8.png" />
  <Relationship Id="rId2" Type="http://schemas.openxmlformats.org/officeDocument/2006/relationships/audio" Target="../media/media1.mp3" />
  <Relationship Id="rId1" Type="http://schemas.microsoft.com/office/2007/relationships/media" Target="../media/media1.mp3" />
  <Relationship Id="rId6" Type="http://schemas.openxmlformats.org/officeDocument/2006/relationships/image" Target="../media/image3.gif" />
  <Relationship Id="rId11" Type="http://schemas.openxmlformats.org/officeDocument/2006/relationships/image" Target="../media/image7.png" />
  <Relationship Id="rId5" Type="http://schemas.openxmlformats.org/officeDocument/2006/relationships/image" Target="../media/image2.png" />
  <Relationship Id="rId10" Type="http://schemas.openxmlformats.org/officeDocument/2006/relationships/image" Target="../media/image6.png" />
  <Relationship Id="rId4" Type="http://schemas.openxmlformats.org/officeDocument/2006/relationships/image" Target="../media/image1.png" />
  <Relationship Id="rId9" Type="http://schemas.microsoft.com/office/2007/relationships/hdphoto" Target="../media/hdphoto1.wdp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png" />
  <Relationship Id="rId2" Type="http://schemas.openxmlformats.org/officeDocument/2006/relationships/image" Target="../media/image9.png" />
  <Relationship Id="rId1" Type="http://schemas.openxmlformats.org/officeDocument/2006/relationships/slideLayout" Target="../slideLayouts/slideLayout7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image" Target="../media/image11.png" />
  <Relationship Id="rId1" Type="http://schemas.openxmlformats.org/officeDocument/2006/relationships/slideLayout" Target="../slideLayouts/slideLayout7.xml" />
  <Relationship Id="rId4" Type="http://schemas.openxmlformats.org/officeDocument/2006/relationships/image" Target="../media/image13.jpg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4.png" />
  <Relationship Id="rId1" Type="http://schemas.openxmlformats.org/officeDocument/2006/relationships/slideLayout" Target="../slideLayouts/slideLayout7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Layout" Target="../slideLayouts/slideLayout7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image" Target="../media/image16.png" />
  <Relationship Id="rId1" Type="http://schemas.openxmlformats.org/officeDocument/2006/relationships/slideLayout" Target="../slideLayouts/slideLayout6.xml" />
  <Relationship Id="rId4" Type="http://schemas.openxmlformats.org/officeDocument/2006/relationships/image" Target="../media/image18.png" />
</Relationships>
</file>

<file path=ppt/slides/_rels/slide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6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63018" y="2280902"/>
            <a:ext cx="7560840" cy="1944216"/>
          </a:xfrm>
          <a:prstGeom prst="roundRect">
            <a:avLst/>
          </a:prstGeom>
          <a:solidFill>
            <a:srgbClr val="FCBB4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36028" y="2596360"/>
            <a:ext cx="7128792" cy="1143000"/>
          </a:xfrm>
          <a:solidFill>
            <a:srgbClr val="FCBB46"/>
          </a:solidFill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認知症ってなに？</a:t>
            </a:r>
            <a:endParaRPr kumimoji="1" lang="ja-JP" altLang="en-US" sz="6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616" y="3429000"/>
            <a:ext cx="2150267" cy="21328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463">
            <a:off x="7040316" y="3783327"/>
            <a:ext cx="1835081" cy="18877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322">
            <a:off x="120749" y="412478"/>
            <a:ext cx="2003267" cy="234277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08" b="41693"/>
          <a:stretch/>
        </p:blipFill>
        <p:spPr>
          <a:xfrm>
            <a:off x="0" y="5377288"/>
            <a:ext cx="5184577" cy="13684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238" l="4588" r="99190">
                        <a14:foregroundMark x1="19973" y1="74014" x2="75439" y2="9116"/>
                        <a14:foregroundMark x1="18489" y1="60408" x2="85965" y2="24218"/>
                        <a14:foregroundMark x1="17004" y1="55918" x2="60459" y2="9116"/>
                        <a14:foregroundMark x1="21457" y1="40816" x2="43995" y2="75646"/>
                        <a14:foregroundMark x1="22942" y1="71020" x2="73954" y2="31701"/>
                        <a14:foregroundMark x1="19973" y1="65034" x2="52901" y2="10612"/>
                        <a14:foregroundMark x1="34953" y1="78639" x2="19973" y2="33197"/>
                        <a14:foregroundMark x1="27530" y1="83129" x2="51417" y2="86122"/>
                        <a14:foregroundMark x1="29015" y1="89252" x2="54521" y2="77143"/>
                        <a14:foregroundMark x1="72470" y1="69524" x2="49933" y2="1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71" y="5377287"/>
            <a:ext cx="910121" cy="9027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143" l="2159" r="98785">
                        <a14:foregroundMark x1="18893" y1="62857" x2="73819" y2="14966"/>
                        <a14:foregroundMark x1="17409" y1="35918" x2="38192" y2="92653"/>
                        <a14:foregroundMark x1="20378" y1="80680" x2="36707" y2="13469"/>
                        <a14:foregroundMark x1="33738" y1="91156" x2="84211" y2="25442"/>
                        <a14:foregroundMark x1="14440" y1="38912" x2="82726" y2="25442"/>
                        <a14:foregroundMark x1="24831" y1="82177" x2="57490" y2="88163"/>
                        <a14:foregroundMark x1="29285" y1="82177" x2="48583" y2="11973"/>
                        <a14:foregroundMark x1="26316" y1="28435" x2="57490" y2="11973"/>
                        <a14:foregroundMark x1="79757" y1="79184" x2="81242" y2="22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6" y="5377287"/>
            <a:ext cx="920215" cy="91276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31" l="2294" r="98785">
                        <a14:foregroundMark x1="13225" y1="73878" x2="79487" y2="8707"/>
                        <a14:foregroundMark x1="16329" y1="43537" x2="41835" y2="78503"/>
                        <a14:foregroundMark x1="8772" y1="67891" x2="82456" y2="90612"/>
                        <a14:foregroundMark x1="28340" y1="90612" x2="83941" y2="17823"/>
                        <a14:foregroundMark x1="20783" y1="22313" x2="78003" y2="14694"/>
                        <a14:foregroundMark x1="25371" y1="31429" x2="70445" y2="77007"/>
                        <a14:foregroundMark x1="16329" y1="81497" x2="73414" y2="16327"/>
                        <a14:foregroundMark x1="25371" y1="19320" x2="78003" y2="60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64" y="5353625"/>
            <a:ext cx="907121" cy="899776"/>
          </a:xfrm>
          <a:prstGeom prst="rect">
            <a:avLst/>
          </a:prstGeom>
        </p:spPr>
      </p:pic>
      <p:pic>
        <p:nvPicPr>
          <p:cNvPr id="15" name="fjordnosundakaz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3"/>
    </mc:Choice>
    <mc:Fallback xmlns="">
      <p:transition spd="slow" advTm="10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0" objId="13"/>
        <p14:playEvt time="7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250950" y="475221"/>
            <a:ext cx="8784976" cy="115212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25036" y="759876"/>
            <a:ext cx="723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正常だった脳</a:t>
            </a:r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の動きが徐々に低下する病気です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0949" y="2138312"/>
            <a:ext cx="8653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・数分前、数日前の出来事が思い出せない</a:t>
            </a:r>
            <a:endParaRPr kumimoji="1"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・新しいことを覚えられない</a:t>
            </a:r>
            <a:endParaRPr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・日付、曜日が分からない</a:t>
            </a:r>
            <a:endParaRPr kumimoji="1"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・今まで使っていた道具や家電製品を上手く使えない等</a:t>
            </a:r>
            <a:endParaRPr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9249" y="4672454"/>
            <a:ext cx="80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以前のように日常生活を</a:t>
            </a:r>
            <a:endParaRPr kumimoji="1"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上手く送ることができなくなります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5605">
            <a:off x="5997036" y="4369463"/>
            <a:ext cx="2763800" cy="203788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 rot="655465">
            <a:off x="8388779" y="4302826"/>
            <a:ext cx="894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spc="5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？</a:t>
            </a:r>
            <a:endParaRPr kumimoji="1" lang="ja-JP" altLang="en-US" sz="4800" b="1" spc="50" dirty="0">
              <a:ln w="0"/>
              <a:solidFill>
                <a:schemeClr val="accent3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9961">
            <a:off x="6768022" y="3989689"/>
            <a:ext cx="1221828" cy="1155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02"/>
    </mc:Choice>
    <mc:Fallback xmlns="">
      <p:transition spd="slow" advTm="1640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107504" y="188640"/>
            <a:ext cx="8784976" cy="914400"/>
          </a:xfrm>
          <a:prstGeom prst="ellipse">
            <a:avLst/>
          </a:prstGeom>
          <a:solidFill>
            <a:srgbClr val="FFFF99"/>
          </a:solidFill>
          <a:ln>
            <a:solidFill>
              <a:srgbClr val="FDD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認知症と物忘れの違いは？</a:t>
            </a:r>
            <a:endParaRPr lang="ja-JP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253" y="1989434"/>
            <a:ext cx="4392737" cy="884362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経験したことが部分的に</a:t>
            </a:r>
            <a:endParaRPr kumimoji="1"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思い出せない</a:t>
            </a:r>
            <a:endParaRPr kumimoji="1" lang="ja-JP" altLang="en-US" sz="2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88024" y="1989433"/>
            <a:ext cx="4176464" cy="896473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経験したこと全体を</a:t>
            </a:r>
            <a:endParaRPr kumimoji="1"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忘れている</a:t>
            </a:r>
            <a:endParaRPr kumimoji="1" lang="ja-JP" altLang="en-US" sz="2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07254" y="3109153"/>
            <a:ext cx="4392737" cy="743143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目の前の人の名前が</a:t>
            </a:r>
            <a:endParaRPr kumimoji="1"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思い出せない</a:t>
            </a:r>
            <a:endParaRPr kumimoji="1" lang="ja-JP" altLang="en-US" sz="2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788024" y="3109154"/>
            <a:ext cx="4166524" cy="730165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目の前の人が誰なのか</a:t>
            </a:r>
            <a:endParaRPr kumimoji="1"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わからない</a:t>
            </a:r>
            <a:endParaRPr kumimoji="1" lang="ja-JP" altLang="en-US" sz="2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0178" y="4041809"/>
            <a:ext cx="4389813" cy="780143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何を食べたか思い出せない</a:t>
            </a:r>
            <a:endParaRPr kumimoji="1" lang="ja-JP" altLang="en-US" sz="2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788024" y="4041809"/>
            <a:ext cx="4148259" cy="813011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食べたこと自体を</a:t>
            </a:r>
            <a:endParaRPr kumimoji="1"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忘れている</a:t>
            </a:r>
            <a:endParaRPr kumimoji="1" lang="ja-JP" altLang="en-US" sz="2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24929" y="5057310"/>
            <a:ext cx="4357383" cy="863126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曜日や日付を</a:t>
            </a:r>
            <a:endParaRPr kumimoji="1"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間違えることがある</a:t>
            </a:r>
            <a:endParaRPr kumimoji="1" lang="ja-JP" altLang="en-US" sz="2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788024" y="5975201"/>
            <a:ext cx="4104456" cy="76616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数分前の記憶が</a:t>
            </a:r>
            <a:endParaRPr kumimoji="1"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残らない</a:t>
            </a:r>
            <a:endParaRPr kumimoji="1" lang="ja-JP" altLang="en-US" sz="2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788024" y="5057310"/>
            <a:ext cx="4104456" cy="787999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月や季節まで</a:t>
            </a:r>
            <a:endParaRPr kumimoji="1"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間違えることがある</a:t>
            </a:r>
            <a:endParaRPr kumimoji="1" lang="ja-JP" altLang="en-US" sz="2400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5303" y="1211774"/>
            <a:ext cx="3774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□加齢による物忘れ</a:t>
            </a:r>
            <a:endParaRPr kumimoji="1" lang="ja-JP" altLang="en-US" sz="2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53772" y="1242965"/>
            <a:ext cx="373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□認知症による物忘れ</a:t>
            </a:r>
            <a:endParaRPr kumimoji="1" lang="ja-JP" altLang="en-US" sz="28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07252" y="6034941"/>
            <a:ext cx="4375059" cy="766167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物覚えが</a:t>
            </a:r>
            <a:endParaRPr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悪くなったように感じる</a:t>
            </a:r>
            <a:endParaRPr kumimoji="1" lang="en-US" altLang="ja-JP" sz="2400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42"/>
    </mc:Choice>
    <mc:Fallback xmlns="">
      <p:transition spd="slow" advTm="2064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1087393" y="3256622"/>
            <a:ext cx="7869538" cy="348474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598">
            <a:off x="7083287" y="51924"/>
            <a:ext cx="1810629" cy="2172754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474126" y="148648"/>
            <a:ext cx="6258114" cy="1206825"/>
          </a:xfrm>
          <a:prstGeom prst="wedgeEllipseCallout">
            <a:avLst>
              <a:gd name="adj1" fmla="val 58560"/>
              <a:gd name="adj2" fmla="val 36618"/>
            </a:avLst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468713"/>
            <a:ext cx="700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認知症は早期発見が大切なんです！！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47511" y="1894169"/>
            <a:ext cx="328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なぜ大切なんじゃ？</a:t>
            </a:r>
            <a:endParaRPr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11589" r="44853" b="8388"/>
          <a:stretch/>
        </p:blipFill>
        <p:spPr>
          <a:xfrm flipH="1">
            <a:off x="-165413" y="1626636"/>
            <a:ext cx="1954202" cy="2338766"/>
          </a:xfrm>
          <a:prstGeom prst="rect">
            <a:avLst/>
          </a:prstGeom>
        </p:spPr>
      </p:pic>
      <p:sp>
        <p:nvSpPr>
          <p:cNvPr id="9" name="雲形吹き出し 8"/>
          <p:cNvSpPr/>
          <p:nvPr/>
        </p:nvSpPr>
        <p:spPr>
          <a:xfrm>
            <a:off x="1880648" y="1426102"/>
            <a:ext cx="4401368" cy="1559357"/>
          </a:xfrm>
          <a:prstGeom prst="cloudCallout">
            <a:avLst>
              <a:gd name="adj1" fmla="val -58107"/>
              <a:gd name="adj2" fmla="val 39608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087393" y="3397408"/>
            <a:ext cx="77280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ja-JP" sz="28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800" dirty="0" err="1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．</a:t>
            </a:r>
            <a:r>
              <a:rPr lang="ja-JP" altLang="en-US" sz="28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今後の生活について早めに対策が出来ます。</a:t>
            </a:r>
            <a:r>
              <a:rPr lang="ja-JP" altLang="en-US" sz="24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lang="en-US" altLang="ja-JP" sz="2400" dirty="0" smtClean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>
              <a:lnSpc>
                <a:spcPct val="150000"/>
              </a:lnSpc>
            </a:pPr>
            <a:r>
              <a:rPr lang="ja-JP" altLang="en-US" sz="24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（介護保険サービスを利用するなど生活環境を整えて</a:t>
            </a:r>
            <a:endParaRPr lang="en-US" altLang="ja-JP" sz="2400" dirty="0" smtClean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>
              <a:lnSpc>
                <a:spcPct val="150000"/>
              </a:lnSpc>
            </a:pPr>
            <a:r>
              <a:rPr lang="ja-JP" altLang="en-US" sz="24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いけば、生活上の支障を減らすことも可能です。</a:t>
            </a:r>
            <a:r>
              <a:rPr lang="en-US" altLang="ja-JP" sz="24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ja-JP" sz="28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800" dirty="0" err="1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．</a:t>
            </a:r>
            <a:r>
              <a:rPr lang="ja-JP" altLang="en-US" sz="28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治る認知症も</a:t>
            </a:r>
            <a:r>
              <a:rPr lang="ja-JP" altLang="en-US" sz="28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あります</a:t>
            </a:r>
            <a:r>
              <a:rPr lang="en-US" altLang="ja-JP" sz="28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lang="ja-JP" altLang="en-US" sz="28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他の病気が原因の場合</a:t>
            </a:r>
            <a:r>
              <a:rPr lang="en-US" altLang="ja-JP" sz="28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lang="en-US" altLang="ja-JP" sz="2800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0">
              <a:lnSpc>
                <a:spcPct val="150000"/>
              </a:lnSpc>
            </a:pPr>
            <a:r>
              <a:rPr lang="en-US" altLang="ja-JP" sz="28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2800" dirty="0" err="1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．</a:t>
            </a:r>
            <a:r>
              <a:rPr lang="ja-JP" altLang="en-US" sz="2800" dirty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進行を遅らせることができる場合も</a:t>
            </a:r>
            <a:r>
              <a:rPr lang="ja-JP" altLang="en-US" sz="2800" dirty="0" smtClean="0">
                <a:solidFill>
                  <a:prstClr val="black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あります。</a:t>
            </a:r>
            <a:endParaRPr lang="en-US" altLang="ja-JP" sz="2800" dirty="0">
              <a:solidFill>
                <a:prstClr val="black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75" y="2132297"/>
            <a:ext cx="1427411" cy="1068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11"/>
    </mc:Choice>
    <mc:Fallback xmlns="">
      <p:transition spd="slow" advTm="207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小波 2"/>
          <p:cNvSpPr/>
          <p:nvPr/>
        </p:nvSpPr>
        <p:spPr>
          <a:xfrm>
            <a:off x="539552" y="179518"/>
            <a:ext cx="7920880" cy="1080120"/>
          </a:xfrm>
          <a:prstGeom prst="doubleWav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42719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認知症の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早期発見の</a:t>
            </a:r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「</a:t>
            </a:r>
            <a:r>
              <a:rPr kumimoji="1" lang="en-US" altLang="ja-JP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</a:t>
            </a:r>
            <a:r>
              <a:rPr kumimoji="1" lang="ja-JP" altLang="en-US" sz="32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つの</a:t>
            </a:r>
            <a:r>
              <a:rPr kumimoji="1"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サイン」</a:t>
            </a:r>
            <a:endParaRPr kumimoji="1"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500" y="1504488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①同じこと</a:t>
            </a:r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を何度も言う</a:t>
            </a:r>
            <a:endParaRPr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②忘れ物や探し物が多くなる</a:t>
            </a:r>
            <a:endParaRPr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③約束の日時や場所を間違える</a:t>
            </a:r>
            <a:endParaRPr kumimoji="1"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④落ち着きがなくなり、怒りっぽくなる、頑固になる</a:t>
            </a:r>
            <a:endParaRPr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⑤単純な仕事や計算に時間がかかる</a:t>
            </a:r>
            <a:endParaRPr kumimoji="1"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⑥料理を焦がすなど失敗することが増える</a:t>
            </a:r>
            <a:endParaRPr lang="en-US" altLang="ja-JP" sz="2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⑦同じ服を着たり、季節外れの格好が増える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660232" y="2852936"/>
            <a:ext cx="2090814" cy="651080"/>
          </a:xfrm>
          <a:prstGeom prst="ellipse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5" t="16867" r="31296" b="20014"/>
          <a:stretch/>
        </p:blipFill>
        <p:spPr>
          <a:xfrm rot="323788">
            <a:off x="6868804" y="966285"/>
            <a:ext cx="1956000" cy="22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06"/>
    </mc:Choice>
    <mc:Fallback xmlns="">
      <p:transition spd="slow" advTm="2140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4"/>
          <p:cNvSpPr txBox="1">
            <a:spLocks noGrp="1"/>
          </p:cNvSpPr>
          <p:nvPr>
            <p:ph type="title" idx="4294967295"/>
          </p:nvPr>
        </p:nvSpPr>
        <p:spPr>
          <a:xfrm>
            <a:off x="539552" y="332656"/>
            <a:ext cx="8352928" cy="1143000"/>
          </a:xfrm>
          <a:prstGeom prst="ellipse">
            <a:avLst/>
          </a:prstGeom>
          <a:solidFill>
            <a:srgbClr val="CCFF99"/>
          </a:solidFill>
          <a:ln w="25400" cap="flat" cmpd="sng" algn="ctr">
            <a:solidFill>
              <a:srgbClr val="00C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～認知症の人への対応の心得～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３つの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ない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72771" y="2975384"/>
            <a:ext cx="4121873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AR PハイカラＰＯＰ体H" pitchFamily="50" charset="-128"/>
                <a:ea typeface="AR PハイカラＰＯＰ体H" pitchFamily="50" charset="-128"/>
              </a:rPr>
              <a:t>後</a:t>
            </a:r>
            <a:r>
              <a:rPr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ろから声をかけないで！</a:t>
            </a:r>
            <a:endParaRPr lang="en-US" altLang="ja-JP" sz="2000" b="1" dirty="0" smtClean="0">
              <a:latin typeface="AR PハイカラＰＯＰ体H" pitchFamily="50" charset="-128"/>
              <a:ea typeface="AR PハイカラＰＯＰ体H" pitchFamily="50" charset="-128"/>
            </a:endParaRPr>
          </a:p>
          <a:p>
            <a:pPr algn="ctr"/>
            <a:r>
              <a:rPr lang="ja-JP" altLang="en-US" sz="2000" b="1" dirty="0">
                <a:latin typeface="AR PハイカラＰＯＰ体H" pitchFamily="50" charset="-128"/>
                <a:ea typeface="AR PハイカラＰＯＰ体H" pitchFamily="50" charset="-128"/>
              </a:rPr>
              <a:t>前</a:t>
            </a:r>
            <a:r>
              <a:rPr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から目線を合わせて、</a:t>
            </a:r>
            <a:r>
              <a:rPr kumimoji="1"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ゆっくり</a:t>
            </a:r>
            <a:endParaRPr kumimoji="1" lang="en-US" altLang="ja-JP" sz="2000" b="1" dirty="0" smtClean="0">
              <a:latin typeface="AR PハイカラＰＯＰ体H" pitchFamily="50" charset="-128"/>
              <a:ea typeface="AR PハイカラＰＯＰ体H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はっきりと</a:t>
            </a:r>
            <a:r>
              <a:rPr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話し掛けましょう</a:t>
            </a:r>
            <a:r>
              <a:rPr lang="ja-JP" altLang="en-US" b="1" dirty="0" smtClean="0">
                <a:latin typeface="AR PハイカラＰＯＰ体H" pitchFamily="50" charset="-128"/>
                <a:ea typeface="AR PハイカラＰＯＰ体H" pitchFamily="50" charset="-128"/>
              </a:rPr>
              <a:t>。</a:t>
            </a:r>
            <a:r>
              <a:rPr kumimoji="1" lang="ja-JP" altLang="en-US" b="1" dirty="0" smtClean="0">
                <a:latin typeface="AR PハイカラＰＯＰ体H" pitchFamily="50" charset="-128"/>
                <a:ea typeface="AR PハイカラＰＯＰ体H" pitchFamily="50" charset="-128"/>
              </a:rPr>
              <a:t>　</a:t>
            </a:r>
            <a:endParaRPr kumimoji="1" lang="ja-JP" altLang="en-US" b="1" dirty="0">
              <a:latin typeface="AR PハイカラＰＯＰ体H" pitchFamily="50" charset="-128"/>
              <a:ea typeface="AR PハイカラＰＯＰ体H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2699792" y="1700808"/>
            <a:ext cx="3468334" cy="1049424"/>
          </a:xfrm>
          <a:prstGeom prst="wedgeEllipseCallout">
            <a:avLst>
              <a:gd name="adj1" fmla="val -44625"/>
              <a:gd name="adj2" fmla="val 25865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①驚かせない</a:t>
            </a:r>
            <a:endParaRPr kumimoji="1" lang="ja-JP" altLang="en-US" sz="28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2872" y="5559592"/>
            <a:ext cx="3867121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せかされるのが苦手</a:t>
            </a:r>
            <a:endParaRPr kumimoji="1" lang="en-US" altLang="ja-JP" sz="2000" b="1" dirty="0" smtClean="0">
              <a:latin typeface="AR PハイカラＰＯＰ体H" pitchFamily="50" charset="-128"/>
              <a:ea typeface="AR PハイカラＰＯＰ体H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相手の言葉を聞き、ゆっくり</a:t>
            </a:r>
            <a:endParaRPr kumimoji="1" lang="en-US" altLang="ja-JP" sz="2000" b="1" dirty="0" smtClean="0">
              <a:latin typeface="AR PハイカラＰＯＰ体H" pitchFamily="50" charset="-128"/>
              <a:ea typeface="AR PハイカラＰＯＰ体H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穏やかに</a:t>
            </a:r>
            <a:r>
              <a:rPr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お話ししましょう。</a:t>
            </a:r>
            <a:r>
              <a:rPr kumimoji="1" lang="ja-JP" altLang="en-US" sz="2400" b="1" dirty="0" smtClean="0">
                <a:latin typeface="AR PハイカラＰＯＰ体H" pitchFamily="50" charset="-128"/>
                <a:ea typeface="AR PハイカラＰＯＰ体H" pitchFamily="50" charset="-128"/>
              </a:rPr>
              <a:t>　</a:t>
            </a:r>
            <a:endParaRPr kumimoji="1" lang="ja-JP" altLang="en-US" sz="2400" b="1" dirty="0">
              <a:latin typeface="AR PハイカラＰＯＰ体H" pitchFamily="50" charset="-128"/>
              <a:ea typeface="AR PハイカラＰＯＰ体H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92080" y="5713480"/>
            <a:ext cx="349388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本人に恥をかかせないように、</a:t>
            </a:r>
            <a:endParaRPr kumimoji="1" lang="en-US" altLang="ja-JP" sz="2000" b="1" dirty="0" smtClean="0">
              <a:latin typeface="AR PハイカラＰＯＰ体H" pitchFamily="50" charset="-128"/>
              <a:ea typeface="AR PハイカラＰＯＰ体H" pitchFamily="50" charset="-128"/>
            </a:endParaRPr>
          </a:p>
          <a:p>
            <a:r>
              <a:rPr lang="ja-JP" altLang="en-US" sz="2000" b="1" dirty="0" smtClean="0">
                <a:latin typeface="AR PハイカラＰＯＰ体H" pitchFamily="50" charset="-128"/>
                <a:ea typeface="AR PハイカラＰＯＰ体H" pitchFamily="50" charset="-128"/>
              </a:rPr>
              <a:t>お手伝いできることをしましょう。</a:t>
            </a:r>
            <a:endParaRPr kumimoji="1" lang="ja-JP" altLang="en-US" sz="2000" b="1" dirty="0">
              <a:latin typeface="AR PハイカラＰＯＰ体H" pitchFamily="50" charset="-128"/>
              <a:ea typeface="AR PハイカラＰＯＰ体H" pitchFamily="50" charset="-128"/>
            </a:endParaRPr>
          </a:p>
        </p:txBody>
      </p:sp>
      <p:sp>
        <p:nvSpPr>
          <p:cNvPr id="11" name="円形吹き出し 10"/>
          <p:cNvSpPr/>
          <p:nvPr/>
        </p:nvSpPr>
        <p:spPr>
          <a:xfrm>
            <a:off x="518241" y="4005064"/>
            <a:ext cx="3456384" cy="1151532"/>
          </a:xfrm>
          <a:prstGeom prst="wedgeEllipseCallout">
            <a:avLst>
              <a:gd name="adj1" fmla="val -30310"/>
              <a:gd name="adj2" fmla="val 40045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②急がせない</a:t>
            </a:r>
          </a:p>
        </p:txBody>
      </p:sp>
      <p:sp>
        <p:nvSpPr>
          <p:cNvPr id="12" name="円形吹き出し 11"/>
          <p:cNvSpPr/>
          <p:nvPr/>
        </p:nvSpPr>
        <p:spPr>
          <a:xfrm>
            <a:off x="5076056" y="4005064"/>
            <a:ext cx="3960440" cy="1137331"/>
          </a:xfrm>
          <a:prstGeom prst="wedgeEllipseCallout">
            <a:avLst>
              <a:gd name="adj1" fmla="val 19288"/>
              <a:gd name="adj2" fmla="val 47602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③自尊心を</a:t>
            </a:r>
            <a:endParaRPr lang="en-US" altLang="ja-JP" sz="28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傷つけない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163" y="1608256"/>
            <a:ext cx="1860258" cy="159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32"/>
    </mc:Choice>
    <mc:Fallback xmlns="">
      <p:transition spd="slow" advTm="158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060848" y="404664"/>
            <a:ext cx="1512169" cy="488494"/>
          </a:xfrm>
        </p:spPr>
        <p:txBody>
          <a:bodyPr>
            <a:noAutofit/>
          </a:bodyPr>
          <a:lstStyle/>
          <a:p>
            <a:endParaRPr kumimoji="1"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755576" y="1484784"/>
            <a:ext cx="7992888" cy="2880320"/>
          </a:xfrm>
          <a:prstGeom prst="wedgeRoundRectCallout">
            <a:avLst>
              <a:gd name="adj1" fmla="val -23469"/>
              <a:gd name="adj2" fmla="val -49639"/>
              <a:gd name="adj3" fmla="val 16667"/>
            </a:avLst>
          </a:prstGeom>
          <a:solidFill>
            <a:srgbClr val="CCFF99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4000" b="1" dirty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困った時は</a:t>
            </a:r>
            <a:r>
              <a:rPr lang="ja-JP" altLang="en-US" sz="4000" b="1" dirty="0" smtClean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、かかりつけ</a:t>
            </a:r>
            <a:r>
              <a:rPr lang="ja-JP" altLang="en-US" sz="4000" b="1" dirty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医</a:t>
            </a:r>
            <a:r>
              <a:rPr lang="ja-JP" altLang="en-US" sz="4000" b="1" dirty="0" smtClean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や</a:t>
            </a:r>
            <a:endParaRPr lang="en-US" altLang="ja-JP" sz="4000" b="1" dirty="0">
              <a:ln w="9525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 algn="ctr"/>
            <a:r>
              <a:rPr lang="ja-JP" altLang="en-US" sz="4000" b="1" dirty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ケアプランセンター</a:t>
            </a:r>
            <a:r>
              <a:rPr lang="ja-JP" altLang="en-US" sz="4000" b="1" dirty="0" smtClean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endParaRPr lang="en-US" altLang="ja-JP" sz="4000" b="1" dirty="0" smtClean="0">
              <a:ln w="9525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 algn="ctr"/>
            <a:r>
              <a:rPr lang="ja-JP" altLang="en-US" sz="4000" b="1" dirty="0" smtClean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地域</a:t>
            </a:r>
            <a:r>
              <a:rPr lang="ja-JP" altLang="en-US" sz="4000" b="1" dirty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包括支援センター</a:t>
            </a:r>
            <a:r>
              <a:rPr lang="ja-JP" altLang="en-US" sz="4000" b="1" dirty="0" smtClean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</a:t>
            </a:r>
            <a:endParaRPr lang="en-US" altLang="ja-JP" sz="4000" b="1" dirty="0" smtClean="0">
              <a:ln w="9525">
                <a:solidFill>
                  <a:srgbClr val="F79646">
                    <a:lumMod val="7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lvl="0" algn="ctr"/>
            <a:r>
              <a:rPr lang="ja-JP" altLang="en-US" sz="4000" b="1" dirty="0" smtClean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ご相談</a:t>
            </a:r>
            <a:r>
              <a:rPr lang="ja-JP" altLang="en-US" sz="4000" b="1" dirty="0">
                <a:ln w="9525">
                  <a:solidFill>
                    <a:srgbClr val="F79646">
                      <a:lumMod val="7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下さい。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1556792"/>
            <a:ext cx="1512169" cy="194686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30" y="4534553"/>
            <a:ext cx="1566026" cy="227720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53" y="4534553"/>
            <a:ext cx="1827903" cy="22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35"/>
    </mc:Choice>
    <mc:Fallback xmlns="">
      <p:transition spd="slow" advTm="112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太陽 17"/>
          <p:cNvSpPr/>
          <p:nvPr/>
        </p:nvSpPr>
        <p:spPr>
          <a:xfrm>
            <a:off x="2324434" y="5906239"/>
            <a:ext cx="1008112" cy="936104"/>
          </a:xfrm>
          <a:prstGeom prst="sun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太陽 16"/>
          <p:cNvSpPr/>
          <p:nvPr/>
        </p:nvSpPr>
        <p:spPr>
          <a:xfrm>
            <a:off x="6632274" y="5921896"/>
            <a:ext cx="1008112" cy="936104"/>
          </a:xfrm>
          <a:prstGeom prst="su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太陽 15"/>
          <p:cNvSpPr/>
          <p:nvPr/>
        </p:nvSpPr>
        <p:spPr>
          <a:xfrm>
            <a:off x="591340" y="3937874"/>
            <a:ext cx="1008112" cy="936104"/>
          </a:xfrm>
          <a:prstGeom prst="su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太陽 11"/>
          <p:cNvSpPr/>
          <p:nvPr/>
        </p:nvSpPr>
        <p:spPr>
          <a:xfrm>
            <a:off x="7708500" y="1551915"/>
            <a:ext cx="1008112" cy="936104"/>
          </a:xfrm>
          <a:prstGeom prst="sun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太陽 8"/>
          <p:cNvSpPr/>
          <p:nvPr/>
        </p:nvSpPr>
        <p:spPr>
          <a:xfrm>
            <a:off x="8050090" y="3293604"/>
            <a:ext cx="1008112" cy="936104"/>
          </a:xfrm>
          <a:prstGeom prst="sun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太陽 12"/>
          <p:cNvSpPr/>
          <p:nvPr/>
        </p:nvSpPr>
        <p:spPr>
          <a:xfrm>
            <a:off x="7956376" y="5157192"/>
            <a:ext cx="1008112" cy="936104"/>
          </a:xfrm>
          <a:prstGeom prst="sun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太陽 7"/>
          <p:cNvSpPr/>
          <p:nvPr/>
        </p:nvSpPr>
        <p:spPr>
          <a:xfrm>
            <a:off x="415746" y="5518255"/>
            <a:ext cx="1008112" cy="936104"/>
          </a:xfrm>
          <a:prstGeom prst="sun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太陽 9"/>
          <p:cNvSpPr/>
          <p:nvPr/>
        </p:nvSpPr>
        <p:spPr>
          <a:xfrm>
            <a:off x="919802" y="2274827"/>
            <a:ext cx="1008112" cy="936104"/>
          </a:xfrm>
          <a:prstGeom prst="sun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太陽 5"/>
          <p:cNvSpPr/>
          <p:nvPr/>
        </p:nvSpPr>
        <p:spPr>
          <a:xfrm>
            <a:off x="4909366" y="5906239"/>
            <a:ext cx="1008112" cy="936104"/>
          </a:xfrm>
          <a:prstGeom prst="sun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太陽 10"/>
          <p:cNvSpPr/>
          <p:nvPr/>
        </p:nvSpPr>
        <p:spPr>
          <a:xfrm>
            <a:off x="5065302" y="254888"/>
            <a:ext cx="1008112" cy="936104"/>
          </a:xfrm>
          <a:prstGeom prst="sun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太陽 13"/>
          <p:cNvSpPr/>
          <p:nvPr/>
        </p:nvSpPr>
        <p:spPr>
          <a:xfrm>
            <a:off x="2691434" y="97348"/>
            <a:ext cx="1008112" cy="936104"/>
          </a:xfrm>
          <a:prstGeom prst="su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太陽 4"/>
          <p:cNvSpPr/>
          <p:nvPr/>
        </p:nvSpPr>
        <p:spPr>
          <a:xfrm>
            <a:off x="463342" y="878011"/>
            <a:ext cx="1008112" cy="936104"/>
          </a:xfrm>
          <a:prstGeom prst="sun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3342" y="546973"/>
            <a:ext cx="8507288" cy="6075794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認知症以外でも</a:t>
            </a: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お困りごとがあれば、</a:t>
            </a: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お気軽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にご連絡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ください。</a:t>
            </a: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4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熊取町</a:t>
            </a:r>
            <a:r>
              <a:rPr lang="en-US" altLang="ja-JP" sz="4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sz="4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sz="4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地域包括支援センターや</a:t>
            </a:r>
            <a:r>
              <a:rPr lang="ja-JP" altLang="en-US" sz="4900" dirty="0" err="1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さか</a:t>
            </a:r>
            <a:r>
              <a:rPr lang="en-US" altLang="ja-JP" sz="4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sz="49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en-US" altLang="ja-JP" sz="6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TEL</a:t>
            </a:r>
            <a:r>
              <a:rPr lang="ja-JP" altLang="en-US" sz="6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en-US" altLang="ja-JP" sz="6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072-453-8330</a:t>
            </a:r>
            <a: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太陽 6"/>
          <p:cNvSpPr/>
          <p:nvPr/>
        </p:nvSpPr>
        <p:spPr>
          <a:xfrm>
            <a:off x="7291719" y="231700"/>
            <a:ext cx="1008112" cy="936104"/>
          </a:xfrm>
          <a:prstGeom prst="sun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2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0"/>
    </mc:Choice>
    <mc:Fallback xmlns="">
      <p:transition spd="slow" advTm="2029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338</Words>
  <Application>Microsoft Office PowerPoint</Application>
  <PresentationFormat>画面に合わせる (4:3)</PresentationFormat>
  <Paragraphs>64</Paragraphs>
  <Slides>8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AR PハイカラＰＯＰ体H</vt:lpstr>
      <vt:lpstr>HGP創英角ﾎﾟｯﾌﾟ体</vt:lpstr>
      <vt:lpstr>HG創英角ﾎﾟｯﾌﾟ体</vt:lpstr>
      <vt:lpstr>ＭＳ Ｐゴシック</vt:lpstr>
      <vt:lpstr>Arial</vt:lpstr>
      <vt:lpstr>Calibri</vt:lpstr>
      <vt:lpstr>Office テーマ</vt:lpstr>
      <vt:lpstr>認知症ってなに？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～認知症の人への対応の心得～ ３つの『ない』</vt:lpstr>
      <vt:lpstr>PowerPoint プレゼンテーション</vt:lpstr>
      <vt:lpstr>認知症以外でも お困りごとがあれば、 お気軽にご連絡ください。  熊取町 地域包括支援センターやさか  TEL　072-453-8330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松浪</dc:creator>
  <cp:lastModifiedBy>包括07</cp:lastModifiedBy>
  <cp:revision>199</cp:revision>
  <cp:lastPrinted>2021-09-28T08:25:19Z</cp:lastPrinted>
  <dcterms:created xsi:type="dcterms:W3CDTF">2019-02-19T06:07:22Z</dcterms:created>
  <dcterms:modified xsi:type="dcterms:W3CDTF">2022-02-22T08:58:28Z</dcterms:modified>
</cp:coreProperties>
</file>