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b293d66126f4034" /><Relationship Type="http://schemas.openxmlformats.org/officeDocument/2006/relationships/extended-properties" Target="/docProps/app.xml" Id="R23eaf582a5bb4282" /><Relationship Type="http://schemas.openxmlformats.org/officeDocument/2006/relationships/officeDocument" Target="/ppt/presentation.xml" Id="R67e946d88f3641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bbc485a3ba422c"/>
  </p:sldMasterIdLst>
  <p:notesMasterIdLst>
    <p:notesMasterId xmlns:r="http://schemas.openxmlformats.org/officeDocument/2006/relationships" r:id="Rb6e5dcd0896e417d"/>
  </p:notesMasterIdLst>
  <p:sldIdLst>
    <p:sldId xmlns:r="http://schemas.openxmlformats.org/officeDocument/2006/relationships" id="256" r:id="R3a9b8e09e74949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c217eaf571465f" /><Relationship Type="http://schemas.openxmlformats.org/officeDocument/2006/relationships/slideMaster" Target="/ppt/slideMasters/slideMaster1.xml" Id="Re9bbc485a3ba422c" /><Relationship Type="http://schemas.openxmlformats.org/officeDocument/2006/relationships/notesMaster" Target="/ppt/notesMasters/notesMaster1.xml" Id="Rb6e5dcd0896e417d" /><Relationship Type="http://schemas.openxmlformats.org/officeDocument/2006/relationships/presProps" Target="/ppt/presProps.xml" Id="R00bb2d06f6684462" /><Relationship Type="http://schemas.openxmlformats.org/officeDocument/2006/relationships/tableStyles" Target="/ppt/tableStyles.xml" Id="Rde9a32b6e5ea4c30" /><Relationship Type="http://schemas.openxmlformats.org/officeDocument/2006/relationships/slide" Target="/ppt/slides/slide1.xml" Id="R3a9b8e09e74949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c66fb0810546a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1df9f82c9445c1" /><Relationship Type="http://schemas.openxmlformats.org/officeDocument/2006/relationships/notesMaster" Target="/ppt/notesMasters/notesMaster1.xml" Id="Rc5c707ca3d9e44f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厚生労働省「後発医薬品のある先発医薬品（長期収載品）の選定療養について」https://www.mhlw.go.jp/stf/newpage_39830.html</a:t>
            </a:r>
          </a:p>
          <a:p xmlns:a="http://schemas.openxmlformats.org/drawingml/2006/main">
            <a:r>
              <a:t>- 厚生労働省「令和8年度診療報酬改定の概要【調剤】」https://www.mhlw.go.jp/content/12400000/001684593.pdf</a:t>
            </a:r>
          </a:p>
          <a:p xmlns:a="http://schemas.openxmlformats.org/drawingml/2006/main">
            <a:r>
              <a:t>- User-provided reference image: 77e790bf-2d4b-4f22-ae78-ba10df14c267.png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7bbd5af90c40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ccceb060a94be7" /><Relationship Type="http://schemas.openxmlformats.org/officeDocument/2006/relationships/slideLayout" Target="/ppt/slideLayouts/slideLayout1.xml" Id="Rcd8138772cdd48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8138772cdd48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44feb8fbc455d" /><Relationship Type="http://schemas.openxmlformats.org/officeDocument/2006/relationships/notesSlide" Target="/ppt/notesSlides/notesSlide1.xml" Id="R232d8d51948f449e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5A83463-D45E-45C5-AED7-7FF442EE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C12A2-F776-4067-AF47-56A1687E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9D73"/>
          </a:solidFill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99B83C-6B47-4034-B735-68DC8405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228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>
                <a:solidFill>
                  <a:srgbClr val="1F9D73"/>
                </a:solidFill>
                <a:latin typeface="Yu Gothic"/>
                <a:ea typeface="Yu Gothic"/>
                <a:cs typeface="Yu Gothic"/>
              </a:defRPr>
            </a:pPr>
            <a:r>
              <a:rPr sz="1275">
                <a:solidFill>
                  <a:srgbClr val="1F9D73"/>
                </a:solidFill>
                <a:latin typeface="Yu Gothic"/>
                <a:ea typeface="Yu Gothic"/>
                <a:cs typeface="Yu Gothic"/>
              </a:rPr>
              <a:t>おくすりの選び方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5AF5EB-BAB5-4669-93F6-CB5169516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11633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3000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先発医薬品を希望すると、追加負担が生じる場合があります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325A4D-45E7-4B48-8797-FDF9A6B62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43000"/>
            <a:ext cx="8858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>
                <a:solidFill>
                  <a:srgbClr val="425F57"/>
                </a:solidFill>
                <a:latin typeface="Yu Gothic"/>
                <a:ea typeface="Yu Gothic"/>
                <a:cs typeface="Yu Gothic"/>
              </a:defRPr>
            </a:pPr>
            <a:r>
              <a:rPr sz="1500">
                <a:solidFill>
                  <a:srgbClr val="425F57"/>
                </a:solidFill>
                <a:latin typeface="Yu Gothic"/>
                <a:ea typeface="Yu Gothic"/>
                <a:cs typeface="Yu Gothic"/>
              </a:rPr>
              <a:t>後発医薬品がある先発医薬品（長期収載品）の選定療養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1C3544-C34C-4B35-95C2-D75336ED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1028700"/>
            <a:ext cx="18669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E3E2"/>
          </a:solidFill>
          <a:ln xmlns:a="http://schemas.openxmlformats.org/drawingml/2006/main" w="9525">
            <a:solidFill>
              <a:srgbClr val="E94F5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DB3E7C-AFFE-44F1-8E7D-DEF7543B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2675" y="1104900"/>
            <a:ext cx="1543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>
                <a:solidFill>
                  <a:srgbClr val="E94F55"/>
                </a:solidFill>
                <a:latin typeface="Yu Gothic"/>
                <a:ea typeface="Yu Gothic"/>
                <a:cs typeface="Yu Gothic"/>
              </a:defRPr>
            </a:pPr>
            <a:r>
              <a:rPr sz="1350">
                <a:solidFill>
                  <a:srgbClr val="E94F55"/>
                </a:solidFill>
                <a:latin typeface="Yu Gothic"/>
                <a:ea typeface="Yu Gothic"/>
                <a:cs typeface="Yu Gothic"/>
              </a:rPr>
              <a:t>令和8年6月〜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5F3836-5AA7-495A-A84E-9834AB98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57350"/>
            <a:ext cx="4953000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875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薬の価格と患者負担のイメージ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E0EFE-B421-488A-9215-7BBEBB5FA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90725"/>
            <a:ext cx="514350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425F57"/>
                </a:solidFill>
                <a:latin typeface="Yu Gothic"/>
                <a:ea typeface="Yu Gothic"/>
                <a:cs typeface="Yu Gothic"/>
              </a:defRPr>
            </a:pPr>
            <a:r>
              <a:rPr sz="1350">
                <a:solidFill>
                  <a:srgbClr val="425F57"/>
                </a:solidFill>
                <a:latin typeface="Yu Gothic"/>
                <a:ea typeface="Yu Gothic"/>
                <a:cs typeface="Yu Gothic"/>
              </a:rPr>
              <a:t>同じ治療目的でも、選ぶ薬で負担の内訳が変わります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9C8F1D-5D3A-4BB5-B7D7-FBBBDE4B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0"/>
            <a:ext cx="5429250" cy="342900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2FAF6"/>
          </a:solidFill>
          <a:ln xmlns:a="http://schemas.openxmlformats.org/drawingml/2006/main" w="9525">
            <a:solidFill>
              <a:srgbClr val="9ABFB1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A6878A-D590-4E9C-B7D8-481CF8F60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466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BFB1"/>
          </a:solidFill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BCF812-0110-4746-8886-3B3FF1D6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857500"/>
            <a:ext cx="28575" cy="2305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BFB1"/>
          </a:solidFill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1F62F-B472-452B-BABB-C7FE903C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33800"/>
            <a:ext cx="1200150" cy="14287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1683B8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09A5A0-26D5-4ECE-9B6F-B651078FE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67100"/>
            <a:ext cx="120015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F9D73"/>
          </a:solidFill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EC15E2-42D9-4298-88E0-C5930F3AF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486150"/>
            <a:ext cx="11049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275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患者負担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0AA040-02A6-4F9F-A5B0-C93CB914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143375"/>
            <a:ext cx="11049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65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保険給付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004C34-FB8E-4247-B4CE-B7FEC4990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314950"/>
            <a:ext cx="1657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500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後発医薬品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D78E7D-061D-4687-8898-43498C05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257550"/>
            <a:ext cx="1314450" cy="1905000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1683B8"/>
          </a:solidFill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B83EB8-F59B-4F97-8685-506CCBD9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895600"/>
            <a:ext cx="13144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F9D73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57B8AA-AD91-4934-89F2-483A4CC4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400300"/>
            <a:ext cx="131445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2B84B"/>
          </a:solidFill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FB49C0-57BF-438C-9435-4DA61F14A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514600"/>
            <a:ext cx="11811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350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特別の料金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2977CE-4C8C-4DF6-8D91-E48B2C0E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971800"/>
            <a:ext cx="118110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275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患者負担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22F6C2-E1D9-456E-9B21-88E7C9080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990975"/>
            <a:ext cx="11811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65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保険給付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D36CE2-31C9-4E99-9572-6D9DB6C0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314950"/>
            <a:ext cx="19621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500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先発医薬品を希望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1175F0-34C3-4F21-872C-272D088B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647950"/>
            <a:ext cx="552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4F55"/>
          </a:solidFill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E838B1-035F-4AEA-BFD4-FF3E9CB1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3486150"/>
            <a:ext cx="552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4F55"/>
          </a:solidFill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DC53B4-81DA-42E7-9901-3F2BC8F3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828925"/>
            <a:ext cx="7620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>
                <a:solidFill>
                  <a:srgbClr val="E94F55"/>
                </a:solidFill>
                <a:latin typeface="Yu Gothic"/>
                <a:ea typeface="Yu Gothic"/>
                <a:cs typeface="Yu Gothic"/>
              </a:defRPr>
            </a:pPr>
            <a:r>
              <a:rPr sz="1350">
                <a:solidFill>
                  <a:srgbClr val="E94F55"/>
                </a:solidFill>
                <a:latin typeface="Yu Gothic"/>
                <a:ea typeface="Yu Gothic"/>
                <a:cs typeface="Yu Gothic"/>
              </a:rPr>
              <a:t>価格差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81887B-0BD2-4A7A-B941-4EC462F18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124200"/>
            <a:ext cx="762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425F57"/>
                </a:solidFill>
                <a:latin typeface="Yu Gothic"/>
                <a:ea typeface="Yu Gothic"/>
                <a:cs typeface="Yu Gothic"/>
              </a:defRPr>
            </a:pPr>
            <a:r>
              <a:rPr sz="1200">
                <a:solidFill>
                  <a:srgbClr val="425F57"/>
                </a:solidFill>
                <a:latin typeface="Yu Gothic"/>
                <a:ea typeface="Yu Gothic"/>
                <a:cs typeface="Yu Gothic"/>
              </a:rPr>
              <a:t>の一部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AD47DAB-4AB3-486C-8C68-81D5335BD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657350"/>
            <a:ext cx="5143500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875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追加でお支払いいただく金額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2988290-146F-47D3-B6B5-96D38DD9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152650"/>
            <a:ext cx="52578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9ABFB1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BD0B007-FC61-4391-8A65-8783B8FD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362200"/>
            <a:ext cx="2381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425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先発品と後発品の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25D7C57-8A0F-4EA7-A2D0-AF6AA80C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647950"/>
            <a:ext cx="20383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>
                <a:solidFill>
                  <a:srgbClr val="E94F55"/>
                </a:solidFill>
                <a:latin typeface="Yu Gothic"/>
                <a:ea typeface="Yu Gothic"/>
                <a:cs typeface="Yu Gothic"/>
              </a:defRPr>
            </a:pPr>
            <a:r>
              <a:rPr sz="2850">
                <a:solidFill>
                  <a:srgbClr val="E94F55"/>
                </a:solidFill>
                <a:latin typeface="Yu Gothic"/>
                <a:ea typeface="Yu Gothic"/>
                <a:cs typeface="Yu Gothic"/>
              </a:rPr>
              <a:t>価格差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ED34D88-3C4C-4FCB-9BD9-C980A7DA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705100"/>
            <a:ext cx="4381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2250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×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53C0780-954F-4382-9DE1-646F42945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590800"/>
            <a:ext cx="198120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450">
                <a:solidFill>
                  <a:srgbClr val="E94F55"/>
                </a:solidFill>
                <a:latin typeface="Yu Gothic"/>
                <a:ea typeface="Yu Gothic"/>
                <a:cs typeface="Yu Gothic"/>
              </a:defRPr>
            </a:pPr>
            <a:r>
              <a:rPr sz="3450">
                <a:solidFill>
                  <a:srgbClr val="E94F55"/>
                </a:solidFill>
                <a:latin typeface="Yu Gothic"/>
                <a:ea typeface="Yu Gothic"/>
                <a:cs typeface="Yu Gothic"/>
              </a:rPr>
              <a:t>1 / 2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D62CBF1-4C54-45AC-87BD-BF7701DA6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219450"/>
            <a:ext cx="1981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4F55"/>
          </a:solidFill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1138F18-DBFE-4477-90DA-C8994E02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14700"/>
            <a:ext cx="19812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350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＋ 消費税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DF71151-CC88-47A6-B4AD-730D54497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552825"/>
            <a:ext cx="46291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>
                <a:solidFill>
                  <a:srgbClr val="425F57"/>
                </a:solidFill>
                <a:latin typeface="Yu Gothic"/>
                <a:ea typeface="Yu Gothic"/>
                <a:cs typeface="Yu Gothic"/>
              </a:defRPr>
            </a:pPr>
            <a:r>
              <a:rPr sz="1200">
                <a:solidFill>
                  <a:srgbClr val="425F57"/>
                </a:solidFill>
                <a:latin typeface="Yu Gothic"/>
                <a:ea typeface="Yu Gothic"/>
                <a:cs typeface="Yu Gothic"/>
              </a:rPr>
              <a:t>※最も薬価の高い後発医薬品との価格差で計算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94910AF-113D-4E54-AD02-6F1F038D5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114800"/>
            <a:ext cx="52578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725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特別の料金がかからない主な場合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1153EBE-50ED-4F64-8F86-2B7F822B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552950"/>
            <a:ext cx="525780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2FAF6"/>
          </a:solidFill>
          <a:ln xmlns:a="http://schemas.openxmlformats.org/drawingml/2006/main" w="9525">
            <a:solidFill>
              <a:srgbClr val="9ABFB1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5EE7778-3446-48A2-B9BD-E166A0E4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7625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9D73"/>
          </a:solidFill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5706B91-EF7E-4757-92C4-454DEF139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629150"/>
            <a:ext cx="45720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500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医師が医療上の必要性を認めた場合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6D018AC-31FF-4B04-9A75-DCC5769EE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52197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9D73"/>
          </a:solidFill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DF8CCA6-8630-4DF8-9E70-B23B6F8E3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5086350"/>
            <a:ext cx="45720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500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後発医薬品を提供することが難しい場合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3B1F3CA-F25D-4615-8F76-260F875F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53150"/>
            <a:ext cx="80772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>
                <a:solidFill>
                  <a:srgbClr val="173C35"/>
                </a:solidFill>
                <a:latin typeface="Yu Gothic"/>
                <a:ea typeface="Yu Gothic"/>
                <a:cs typeface="Yu Gothic"/>
              </a:defRPr>
            </a:pPr>
            <a:r>
              <a:rPr sz="1650">
                <a:solidFill>
                  <a:srgbClr val="173C35"/>
                </a:solidFill>
                <a:latin typeface="Yu Gothic"/>
                <a:ea typeface="Yu Gothic"/>
                <a:cs typeface="Yu Gothic"/>
              </a:rPr>
              <a:t>ご不明な点は、薬剤師へお気軽にご相談ください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159BCD5-C20C-4971-AD27-120F57920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6191250"/>
            <a:ext cx="18288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>
                <a:solidFill>
                  <a:srgbClr val="1F9D73"/>
                </a:solidFill>
                <a:latin typeface="Yu Gothic"/>
                <a:ea typeface="Yu Gothic"/>
                <a:cs typeface="Yu Gothic"/>
              </a:defRPr>
            </a:pPr>
            <a:r>
              <a:rPr sz="1350">
                <a:solidFill>
                  <a:srgbClr val="1F9D73"/>
                </a:solidFill>
                <a:latin typeface="Yu Gothic"/>
                <a:ea typeface="Yu Gothic"/>
                <a:cs typeface="Yu Gothic"/>
              </a:rPr>
              <a:t>みのり薬局</a:t>
            </a:r>
          </a:p>
        </p:txBody>
      </p:sp>
    </p:spTree>
    <p:extLst>
      <p:ext uri="{BB962C8B-B14F-4D97-AF65-F5344CB8AC3E}">
        <p14:creationId xmlns:p14="http://schemas.microsoft.com/office/powerpoint/2010/main" val="2924144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2026-09-04T11:06:28.6130000Z</dcterms:created>
  <dcterms:modified xsi:type="dcterms:W3CDTF">2026-09-04T11:06:28.6130000Z</dcterms:modified>
</coreProperties>
</file>